
<file path=[Content_Types].xml><?xml version="1.0" encoding="utf-8"?>
<Types xmlns="http://schemas.openxmlformats.org/package/2006/content-types">
  <Default Extension="png" ContentType="image/png"/>
  <Default Extension="jpeg" ContentType="image/jpeg"/>
  <Default Extension="webp" ContentType="image/pn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1" r:id="rId1"/>
    <p:sldMasterId id="2147483673" r:id="rId2"/>
    <p:sldMasterId id="2147484015" r:id="rId3"/>
  </p:sldMasterIdLst>
  <p:sldIdLst>
    <p:sldId id="347" r:id="rId4"/>
    <p:sldId id="365" r:id="rId5"/>
    <p:sldId id="371" r:id="rId6"/>
    <p:sldId id="370" r:id="rId7"/>
    <p:sldId id="369" r:id="rId8"/>
    <p:sldId id="378" r:id="rId9"/>
    <p:sldId id="359" r:id="rId10"/>
    <p:sldId id="377" r:id="rId11"/>
    <p:sldId id="358" r:id="rId12"/>
    <p:sldId id="360" r:id="rId13"/>
    <p:sldId id="361" r:id="rId14"/>
    <p:sldId id="362" r:id="rId15"/>
    <p:sldId id="363" r:id="rId16"/>
    <p:sldId id="364" r:id="rId17"/>
    <p:sldId id="351" r:id="rId18"/>
    <p:sldId id="311" r:id="rId19"/>
    <p:sldId id="350" r:id="rId20"/>
    <p:sldId id="352" r:id="rId21"/>
    <p:sldId id="373" r:id="rId22"/>
    <p:sldId id="376" r:id="rId23"/>
    <p:sldId id="374" r:id="rId24"/>
    <p:sldId id="375" r:id="rId25"/>
    <p:sldId id="367" r:id="rId26"/>
    <p:sldId id="368" r:id="rId27"/>
    <p:sldId id="372" r:id="rId28"/>
    <p:sldId id="301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853" autoAdjust="0"/>
    <p:restoredTop sz="94660"/>
  </p:normalViewPr>
  <p:slideViewPr>
    <p:cSldViewPr snapToGrid="0" showGuides="1">
      <p:cViewPr varScale="1">
        <p:scale>
          <a:sx n="74" d="100"/>
          <a:sy n="74" d="100"/>
        </p:scale>
        <p:origin x="708" y="72"/>
      </p:cViewPr>
      <p:guideLst>
        <p:guide orient="horz" pos="2208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presProps" Target="presProps.xml"/><Relationship Id="rId8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=""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8993242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="" xmlns:a16="http://schemas.microsoft.com/office/drawing/2014/main" id="{5554FB4E-E79F-4FCD-B373-1990A7E51642}"/>
              </a:ext>
            </a:extLst>
          </p:cNvPr>
          <p:cNvSpPr>
            <a:spLocks noGrp="1"/>
          </p:cNvSpPr>
          <p:nvPr>
            <p:ph type="pic" sz="quarter" idx="65" hasCustomPrompt="1"/>
          </p:nvPr>
        </p:nvSpPr>
        <p:spPr>
          <a:xfrm>
            <a:off x="-1" y="0"/>
            <a:ext cx="10203255" cy="6858000"/>
          </a:xfrm>
          <a:custGeom>
            <a:avLst/>
            <a:gdLst>
              <a:gd name="connsiteX0" fmla="*/ 0 w 8908610"/>
              <a:gd name="connsiteY0" fmla="*/ 0 h 6858000"/>
              <a:gd name="connsiteX1" fmla="*/ 8908610 w 8908610"/>
              <a:gd name="connsiteY1" fmla="*/ 0 h 6858000"/>
              <a:gd name="connsiteX2" fmla="*/ 8908610 w 8908610"/>
              <a:gd name="connsiteY2" fmla="*/ 6858000 h 6858000"/>
              <a:gd name="connsiteX3" fmla="*/ 0 w 8908610"/>
              <a:gd name="connsiteY3" fmla="*/ 6858000 h 6858000"/>
              <a:gd name="connsiteX4" fmla="*/ 0 w 8908610"/>
              <a:gd name="connsiteY4" fmla="*/ 0 h 6858000"/>
              <a:gd name="connsiteX0" fmla="*/ 0 w 8908610"/>
              <a:gd name="connsiteY0" fmla="*/ 0 h 6858000"/>
              <a:gd name="connsiteX1" fmla="*/ 4725909 w 8908610"/>
              <a:gd name="connsiteY1" fmla="*/ 0 h 6858000"/>
              <a:gd name="connsiteX2" fmla="*/ 8908610 w 8908610"/>
              <a:gd name="connsiteY2" fmla="*/ 6858000 h 6858000"/>
              <a:gd name="connsiteX3" fmla="*/ 0 w 8908610"/>
              <a:gd name="connsiteY3" fmla="*/ 6858000 h 6858000"/>
              <a:gd name="connsiteX4" fmla="*/ 0 w 8908610"/>
              <a:gd name="connsiteY4" fmla="*/ 0 h 6858000"/>
              <a:gd name="connsiteX0" fmla="*/ 0 w 8908610"/>
              <a:gd name="connsiteY0" fmla="*/ 0 h 6858000"/>
              <a:gd name="connsiteX1" fmla="*/ 4330673 w 8908610"/>
              <a:gd name="connsiteY1" fmla="*/ 0 h 6858000"/>
              <a:gd name="connsiteX2" fmla="*/ 8908610 w 8908610"/>
              <a:gd name="connsiteY2" fmla="*/ 6858000 h 6858000"/>
              <a:gd name="connsiteX3" fmla="*/ 0 w 8908610"/>
              <a:gd name="connsiteY3" fmla="*/ 6858000 h 6858000"/>
              <a:gd name="connsiteX4" fmla="*/ 0 w 890861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908610" h="6858000">
                <a:moveTo>
                  <a:pt x="0" y="0"/>
                </a:moveTo>
                <a:lnTo>
                  <a:pt x="4330673" y="0"/>
                </a:lnTo>
                <a:lnTo>
                  <a:pt x="890861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45574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48309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96040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24463927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=""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=""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=""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=""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3136765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9965023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4AAD347D-5ACD-4C99-B74B-A9C85AD731AF}" type="datetimeFigureOut">
              <a:rPr lang="en-US" smtClean="0"/>
              <a:t>3/8/2023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blipFill dpi="0" rotWithShape="1"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133350" ty="-6350" sx="50000" sy="5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33058474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3/8/2023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819453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3/8/2023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0" y="-1"/>
            <a:ext cx="12192000" cy="4572000"/>
          </a:xfrm>
          <a:prstGeom prst="rect">
            <a:avLst/>
          </a:prstGeom>
          <a:blipFill dpi="0" rotWithShape="1"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rcRect/>
            <a:tile tx="-133350" ty="-6350" sx="50000" sy="5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1775044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3/8/2023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5191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=""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44969442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3/8/2023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926294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3/8/2023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498945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3/8/2023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577461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3/8/2023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424900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3/8/2023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391470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3/8/2023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793363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3/8/2023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407504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191920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4143848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728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83943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Agenda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1943454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625489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88867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Agenda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151220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aam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321DB724-9006-424E-A191-C08CB17EE2CA}"/>
              </a:ext>
            </a:extLst>
          </p:cNvPr>
          <p:cNvSpPr/>
          <p:nvPr userDrawn="1"/>
        </p:nvSpPr>
        <p:spPr>
          <a:xfrm>
            <a:off x="462336" y="315931"/>
            <a:ext cx="3113070" cy="622613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그림 개체 틀 2">
            <a:extLst>
              <a:ext uri="{FF2B5EF4-FFF2-40B4-BE49-F238E27FC236}">
                <a16:creationId xmlns="" xmlns:a16="http://schemas.microsoft.com/office/drawing/2014/main" id="{13FB2FD4-D355-49C8-B7E0-BC49131F2FEA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682645" y="553565"/>
            <a:ext cx="2672453" cy="240539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86641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="" xmlns:a16="http://schemas.microsoft.com/office/drawing/2014/main" id="{54BAF68A-9D51-4222-8013-E9B5F820985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00903"/>
            <a:ext cx="11600704" cy="1140891"/>
          </a:xfrm>
          <a:prstGeom prst="rect">
            <a:avLst/>
          </a:prstGeom>
        </p:spPr>
      </p:pic>
      <p:pic>
        <p:nvPicPr>
          <p:cNvPr id="3" name="Picture 3" descr="E:\002-KIMS BUSINESS\007-02-MaxPPT-Contents\150902-com-Global-Laptop\mo900.png">
            <a:extLst>
              <a:ext uri="{FF2B5EF4-FFF2-40B4-BE49-F238E27FC236}">
                <a16:creationId xmlns="" xmlns:a16="http://schemas.microsoft.com/office/drawing/2014/main" id="{1C4F8B41-3F98-4240-8891-4ADABC669A41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253"/>
          <a:stretch/>
        </p:blipFill>
        <p:spPr bwMode="auto">
          <a:xfrm flipH="1">
            <a:off x="8509450" y="2348880"/>
            <a:ext cx="3683812" cy="4509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Picture Placeholder 2">
            <a:extLst>
              <a:ext uri="{FF2B5EF4-FFF2-40B4-BE49-F238E27FC236}">
                <a16:creationId xmlns="" xmlns:a16="http://schemas.microsoft.com/office/drawing/2014/main" id="{88CB46E1-8EB0-4782-9CDE-623B6BC6877B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8898129" y="2735416"/>
            <a:ext cx="1672517" cy="2613110"/>
          </a:xfrm>
          <a:custGeom>
            <a:avLst/>
            <a:gdLst>
              <a:gd name="connsiteX0" fmla="*/ 0 w 1296000"/>
              <a:gd name="connsiteY0" fmla="*/ 0 h 2700000"/>
              <a:gd name="connsiteX1" fmla="*/ 1296000 w 1296000"/>
              <a:gd name="connsiteY1" fmla="*/ 0 h 2700000"/>
              <a:gd name="connsiteX2" fmla="*/ 1296000 w 1296000"/>
              <a:gd name="connsiteY2" fmla="*/ 2700000 h 2700000"/>
              <a:gd name="connsiteX3" fmla="*/ 0 w 1296000"/>
              <a:gd name="connsiteY3" fmla="*/ 2700000 h 2700000"/>
              <a:gd name="connsiteX4" fmla="*/ 0 w 1296000"/>
              <a:gd name="connsiteY4" fmla="*/ 0 h 2700000"/>
              <a:gd name="connsiteX0" fmla="*/ 0 w 1436677"/>
              <a:gd name="connsiteY0" fmla="*/ 0 h 2745513"/>
              <a:gd name="connsiteX1" fmla="*/ 1436677 w 1436677"/>
              <a:gd name="connsiteY1" fmla="*/ 45513 h 2745513"/>
              <a:gd name="connsiteX2" fmla="*/ 1436677 w 1436677"/>
              <a:gd name="connsiteY2" fmla="*/ 2745513 h 2745513"/>
              <a:gd name="connsiteX3" fmla="*/ 140677 w 1436677"/>
              <a:gd name="connsiteY3" fmla="*/ 2745513 h 2745513"/>
              <a:gd name="connsiteX4" fmla="*/ 0 w 1436677"/>
              <a:gd name="connsiteY4" fmla="*/ 0 h 2745513"/>
              <a:gd name="connsiteX0" fmla="*/ 0 w 1453227"/>
              <a:gd name="connsiteY0" fmla="*/ 0 h 2745513"/>
              <a:gd name="connsiteX1" fmla="*/ 1453227 w 1453227"/>
              <a:gd name="connsiteY1" fmla="*/ 45513 h 2745513"/>
              <a:gd name="connsiteX2" fmla="*/ 1453227 w 1453227"/>
              <a:gd name="connsiteY2" fmla="*/ 2745513 h 2745513"/>
              <a:gd name="connsiteX3" fmla="*/ 157227 w 1453227"/>
              <a:gd name="connsiteY3" fmla="*/ 2745513 h 2745513"/>
              <a:gd name="connsiteX4" fmla="*/ 0 w 1453227"/>
              <a:gd name="connsiteY4" fmla="*/ 0 h 2745513"/>
              <a:gd name="connsiteX0" fmla="*/ 0 w 1523565"/>
              <a:gd name="connsiteY0" fmla="*/ 0 h 2745513"/>
              <a:gd name="connsiteX1" fmla="*/ 1523565 w 1523565"/>
              <a:gd name="connsiteY1" fmla="*/ 16550 h 2745513"/>
              <a:gd name="connsiteX2" fmla="*/ 1453227 w 1523565"/>
              <a:gd name="connsiteY2" fmla="*/ 2745513 h 2745513"/>
              <a:gd name="connsiteX3" fmla="*/ 157227 w 1523565"/>
              <a:gd name="connsiteY3" fmla="*/ 2745513 h 2745513"/>
              <a:gd name="connsiteX4" fmla="*/ 0 w 1523565"/>
              <a:gd name="connsiteY4" fmla="*/ 0 h 2745513"/>
              <a:gd name="connsiteX0" fmla="*/ 0 w 1672517"/>
              <a:gd name="connsiteY0" fmla="*/ 0 h 2745513"/>
              <a:gd name="connsiteX1" fmla="*/ 1523565 w 1672517"/>
              <a:gd name="connsiteY1" fmla="*/ 16550 h 2745513"/>
              <a:gd name="connsiteX2" fmla="*/ 1672517 w 1672517"/>
              <a:gd name="connsiteY2" fmla="*/ 2580011 h 2745513"/>
              <a:gd name="connsiteX3" fmla="*/ 157227 w 1672517"/>
              <a:gd name="connsiteY3" fmla="*/ 2745513 h 2745513"/>
              <a:gd name="connsiteX4" fmla="*/ 0 w 1672517"/>
              <a:gd name="connsiteY4" fmla="*/ 0 h 2745513"/>
              <a:gd name="connsiteX0" fmla="*/ 0 w 1672517"/>
              <a:gd name="connsiteY0" fmla="*/ 0 h 2580011"/>
              <a:gd name="connsiteX1" fmla="*/ 1523565 w 1672517"/>
              <a:gd name="connsiteY1" fmla="*/ 16550 h 2580011"/>
              <a:gd name="connsiteX2" fmla="*/ 1672517 w 1672517"/>
              <a:gd name="connsiteY2" fmla="*/ 2580011 h 2580011"/>
              <a:gd name="connsiteX3" fmla="*/ 165502 w 1672517"/>
              <a:gd name="connsiteY3" fmla="*/ 2563460 h 2580011"/>
              <a:gd name="connsiteX4" fmla="*/ 0 w 1672517"/>
              <a:gd name="connsiteY4" fmla="*/ 0 h 2580011"/>
              <a:gd name="connsiteX0" fmla="*/ 0 w 1672517"/>
              <a:gd name="connsiteY0" fmla="*/ 0 h 2604835"/>
              <a:gd name="connsiteX1" fmla="*/ 1523565 w 1672517"/>
              <a:gd name="connsiteY1" fmla="*/ 16550 h 2604835"/>
              <a:gd name="connsiteX2" fmla="*/ 1672517 w 1672517"/>
              <a:gd name="connsiteY2" fmla="*/ 2580011 h 2604835"/>
              <a:gd name="connsiteX3" fmla="*/ 161364 w 1672517"/>
              <a:gd name="connsiteY3" fmla="*/ 2604835 h 2604835"/>
              <a:gd name="connsiteX4" fmla="*/ 0 w 1672517"/>
              <a:gd name="connsiteY4" fmla="*/ 0 h 2604835"/>
              <a:gd name="connsiteX0" fmla="*/ 0 w 1672517"/>
              <a:gd name="connsiteY0" fmla="*/ 0 h 2613110"/>
              <a:gd name="connsiteX1" fmla="*/ 1523565 w 1672517"/>
              <a:gd name="connsiteY1" fmla="*/ 16550 h 2613110"/>
              <a:gd name="connsiteX2" fmla="*/ 1672517 w 1672517"/>
              <a:gd name="connsiteY2" fmla="*/ 2580011 h 2613110"/>
              <a:gd name="connsiteX3" fmla="*/ 161364 w 1672517"/>
              <a:gd name="connsiteY3" fmla="*/ 2613110 h 2613110"/>
              <a:gd name="connsiteX4" fmla="*/ 0 w 1672517"/>
              <a:gd name="connsiteY4" fmla="*/ 0 h 2613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72517" h="2613110">
                <a:moveTo>
                  <a:pt x="0" y="0"/>
                </a:moveTo>
                <a:lnTo>
                  <a:pt x="1523565" y="16550"/>
                </a:lnTo>
                <a:lnTo>
                  <a:pt x="1672517" y="2580011"/>
                </a:lnTo>
                <a:lnTo>
                  <a:pt x="161364" y="261311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>
                <a:latin typeface="Arial" pitchFamily="34" charset="0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Text Placeholder 9">
            <a:extLst>
              <a:ext uri="{FF2B5EF4-FFF2-40B4-BE49-F238E27FC236}">
                <a16:creationId xmlns="" xmlns:a16="http://schemas.microsoft.com/office/drawing/2014/main" id="{388CF590-A7AC-47AA-9D77-5FF843A9CEE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8332950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04451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926674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86846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8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17" Type="http://schemas.openxmlformats.org/officeDocument/2006/relationships/slideLayout" Target="../slideLayouts/slideLayout32.xml"/><Relationship Id="rId2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5311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98" r:id="rId4"/>
    <p:sldLayoutId id="2147483676" r:id="rId5"/>
    <p:sldLayoutId id="2147483677" r:id="rId6"/>
    <p:sldLayoutId id="2147483678" r:id="rId7"/>
    <p:sldLayoutId id="2147483680" r:id="rId8"/>
    <p:sldLayoutId id="2147483682" r:id="rId9"/>
    <p:sldLayoutId id="2147483684" r:id="rId10"/>
    <p:sldLayoutId id="2147483687" r:id="rId11"/>
    <p:sldLayoutId id="2147483688" r:id="rId12"/>
    <p:sldLayoutId id="2147483671" r:id="rId13"/>
    <p:sldLayoutId id="214748367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8408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90298CD5-6C1E-4009-B41F-6DF62E31D3BE}" type="datetimeFigureOut">
              <a:rPr lang="en-US" dirty="0"/>
              <a:pPr/>
              <a:t>3/8/2023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52359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6" r:id="rId1"/>
    <p:sldLayoutId id="2147484017" r:id="rId2"/>
    <p:sldLayoutId id="2147484018" r:id="rId3"/>
    <p:sldLayoutId id="2147484019" r:id="rId4"/>
    <p:sldLayoutId id="2147484020" r:id="rId5"/>
    <p:sldLayoutId id="2147484021" r:id="rId6"/>
    <p:sldLayoutId id="2147484022" r:id="rId7"/>
    <p:sldLayoutId id="2147484023" r:id="rId8"/>
    <p:sldLayoutId id="2147484024" r:id="rId9"/>
    <p:sldLayoutId id="2147484025" r:id="rId10"/>
    <p:sldLayoutId id="2147484026" r:id="rId11"/>
    <p:sldLayoutId id="2147484027" r:id="rId12"/>
    <p:sldLayoutId id="2147484028" r:id="rId13"/>
    <p:sldLayoutId id="2147484029" r:id="rId14"/>
    <p:sldLayoutId id="2147484030" r:id="rId15"/>
    <p:sldLayoutId id="2147484031" r:id="rId16"/>
    <p:sldLayoutId id="2147484032" r:id="rId17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3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3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28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3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webp"/><Relationship Id="rId1" Type="http://schemas.openxmlformats.org/officeDocument/2006/relationships/slideLayout" Target="../slideLayouts/slideLayout3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3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3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webp"/><Relationship Id="rId1" Type="http://schemas.openxmlformats.org/officeDocument/2006/relationships/slideLayout" Target="../slideLayouts/slideLayout3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webp"/><Relationship Id="rId1" Type="http://schemas.openxmlformats.org/officeDocument/2006/relationships/slideLayout" Target="../slideLayouts/slideLayout30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s://online.visual-paradigm.com/" TargetMode="External"/><Relationship Id="rId3" Type="http://schemas.openxmlformats.org/officeDocument/2006/relationships/image" Target="../media/image37.gif"/><Relationship Id="rId7" Type="http://schemas.openxmlformats.org/officeDocument/2006/relationships/hyperlink" Target="https://javaee.github.io/javaee-spec/javadocs/" TargetMode="External"/><Relationship Id="rId2" Type="http://schemas.openxmlformats.org/officeDocument/2006/relationships/image" Target="../media/image36.webp"/><Relationship Id="rId1" Type="http://schemas.openxmlformats.org/officeDocument/2006/relationships/slideLayout" Target="../slideLayouts/slideLayout30.xml"/><Relationship Id="rId6" Type="http://schemas.openxmlformats.org/officeDocument/2006/relationships/hyperlink" Target="https://react.io/docs" TargetMode="External"/><Relationship Id="rId5" Type="http://schemas.openxmlformats.org/officeDocument/2006/relationships/hyperlink" Target="https://www.w3schools.com/" TargetMode="External"/><Relationship Id="rId4" Type="http://schemas.openxmlformats.org/officeDocument/2006/relationships/hyperlink" Target="https://www.javatpoint.com/java-mail-api-tutorial" TargetMode="Externa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3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webp"/><Relationship Id="rId1" Type="http://schemas.openxmlformats.org/officeDocument/2006/relationships/slideLayout" Target="../slideLayouts/slideLayout3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7F82C53E-6891-4695-A1B4-3BB471D7FA35}"/>
              </a:ext>
            </a:extLst>
          </p:cNvPr>
          <p:cNvSpPr txBox="1"/>
          <p:nvPr/>
        </p:nvSpPr>
        <p:spPr>
          <a:xfrm>
            <a:off x="-268941" y="1863488"/>
            <a:ext cx="11147612" cy="224676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endParaRPr lang="en-US" sz="5400" dirty="0">
              <a:solidFill>
                <a:schemeClr val="bg1"/>
              </a:solidFill>
              <a:latin typeface="+mj-lt"/>
            </a:endParaRPr>
          </a:p>
          <a:p>
            <a:pPr algn="r"/>
            <a:r>
              <a:rPr lang="en-US" sz="5400" dirty="0" smtClean="0">
                <a:solidFill>
                  <a:srgbClr val="FF0000"/>
                </a:solidFill>
                <a:latin typeface="+mj-lt"/>
              </a:rPr>
              <a:t>Annapurna Online Food Delivery.</a:t>
            </a:r>
            <a:r>
              <a:rPr lang="en-US" sz="3200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	</a:t>
            </a:r>
          </a:p>
          <a:p>
            <a:pPr algn="r"/>
            <a:r>
              <a:rPr lang="en-US" sz="3200" dirty="0" smtClean="0">
                <a:solidFill>
                  <a:schemeClr val="accent1"/>
                </a:solidFill>
                <a:latin typeface="+mj-lt"/>
              </a:rPr>
              <a:t>Swaad Aapulkicha…!  </a:t>
            </a:r>
            <a:endParaRPr lang="en-US" sz="3200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E1D76FB9-48AC-45CA-8F0D-FD198B4F22AE}"/>
              </a:ext>
            </a:extLst>
          </p:cNvPr>
          <p:cNvSpPr txBox="1"/>
          <p:nvPr/>
        </p:nvSpPr>
        <p:spPr>
          <a:xfrm>
            <a:off x="7382435" y="5352866"/>
            <a:ext cx="3814482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GB" altLang="ko-KR" sz="2400" dirty="0">
                <a:cs typeface="Arial" pitchFamily="34" charset="0"/>
              </a:rPr>
              <a:t>Presented </a:t>
            </a:r>
            <a:r>
              <a:rPr lang="en-GB" altLang="ko-KR" sz="2400" dirty="0" smtClean="0">
                <a:cs typeface="Arial" pitchFamily="34" charset="0"/>
              </a:rPr>
              <a:t>By-</a:t>
            </a:r>
            <a:endParaRPr lang="en-GB" altLang="ko-KR" sz="2400" dirty="0">
              <a:cs typeface="Arial" pitchFamily="34" charset="0"/>
            </a:endParaRPr>
          </a:p>
          <a:p>
            <a:pPr algn="r"/>
            <a:r>
              <a:rPr lang="en-GB" altLang="ko-KR" sz="2400" dirty="0" smtClean="0">
                <a:cs typeface="Arial" pitchFamily="34" charset="0"/>
              </a:rPr>
              <a:t>  Aditya Pawaskar(229004).</a:t>
            </a:r>
            <a:endParaRPr lang="en-US" altLang="ko-KR" sz="2400" dirty="0">
              <a:cs typeface="Arial" pitchFamily="34" charset="0"/>
            </a:endParaRPr>
          </a:p>
        </p:txBody>
      </p:sp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3328" y="620879"/>
            <a:ext cx="1713927" cy="15022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767387" y="620879"/>
            <a:ext cx="3090175" cy="12426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extBox 1"/>
          <p:cNvSpPr txBox="1"/>
          <p:nvPr/>
        </p:nvSpPr>
        <p:spPr>
          <a:xfrm>
            <a:off x="315583" y="5191323"/>
            <a:ext cx="304334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Guided By-</a:t>
            </a:r>
          </a:p>
          <a:p>
            <a:r>
              <a:rPr lang="en-US" sz="3200" dirty="0" smtClean="0"/>
              <a:t>Sonali Nikam.</a:t>
            </a:r>
            <a:endParaRPr lang="en-IN" sz="3200" dirty="0"/>
          </a:p>
        </p:txBody>
      </p:sp>
      <p:sp>
        <p:nvSpPr>
          <p:cNvPr id="3" name="TextBox 2"/>
          <p:cNvSpPr txBox="1"/>
          <p:nvPr/>
        </p:nvSpPr>
        <p:spPr>
          <a:xfrm>
            <a:off x="7044744" y="6183863"/>
            <a:ext cx="48128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altLang="ko-KR" sz="2400" dirty="0">
                <a:cs typeface="Arial" pitchFamily="34" charset="0"/>
              </a:rPr>
              <a:t>Rohan Sakale(229080</a:t>
            </a:r>
            <a:r>
              <a:rPr lang="en-GB" altLang="ko-KR" sz="2400" dirty="0" smtClean="0">
                <a:cs typeface="Arial" pitchFamily="34" charset="0"/>
              </a:rPr>
              <a:t>). 	</a:t>
            </a:r>
            <a:endParaRPr lang="en-GB" altLang="ko-KR" sz="2400" dirty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8049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1639" y="0"/>
            <a:ext cx="6708722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93000">
              <a:srgbClr val="F9C436"/>
            </a:gs>
            <a:gs pos="41000">
              <a:schemeClr val="accent1"/>
            </a:gs>
            <a:gs pos="83000">
              <a:schemeClr val="accent1">
                <a:lumMod val="45000"/>
                <a:lumOff val="55000"/>
              </a:schemeClr>
            </a:gs>
            <a:gs pos="75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690949" y="5930537"/>
            <a:ext cx="2939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FF0000"/>
                </a:solidFill>
              </a:rPr>
              <a:t>Faculty Activity Diagram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94" y="182881"/>
            <a:ext cx="5482985" cy="643998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2540" y="182880"/>
            <a:ext cx="5879460" cy="643998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20">
          <a:fgClr>
            <a:schemeClr val="tx2">
              <a:lumMod val="40000"/>
              <a:lumOff val="6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tx2">
              <a:lumMod val="40000"/>
              <a:lumOff val="6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1023"/>
            <a:ext cx="6430211" cy="321384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92824"/>
            <a:ext cx="6430211" cy="392538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8739" y="-121023"/>
            <a:ext cx="5747615" cy="713923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030582" y="6048104"/>
            <a:ext cx="31089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rgbClr val="FF0000"/>
                </a:solidFill>
              </a:rPr>
              <a:t>Class Diagram</a:t>
            </a:r>
            <a:endParaRPr lang="en-US" sz="2000" dirty="0">
              <a:solidFill>
                <a:srgbClr val="FF0000"/>
              </a:solidFill>
            </a:endParaRPr>
          </a:p>
        </p:txBody>
      </p:sp>
      <p:cxnSp>
        <p:nvCxnSpPr>
          <p:cNvPr id="9" name="Straight Connector 8"/>
          <p:cNvCxnSpPr>
            <a:cxnSpLocks/>
          </p:cNvCxnSpPr>
          <p:nvPr/>
        </p:nvCxnSpPr>
        <p:spPr>
          <a:xfrm rot="16200000" flipH="1">
            <a:off x="3092629" y="3621677"/>
            <a:ext cx="6439989" cy="326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3000" b="-2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641669" y="0"/>
            <a:ext cx="755033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60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Screen Shots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98161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5CF5BDA4-10C7-46A6-AC30-523A3FC438AC}"/>
              </a:ext>
            </a:extLst>
          </p:cNvPr>
          <p:cNvSpPr txBox="1"/>
          <p:nvPr/>
        </p:nvSpPr>
        <p:spPr>
          <a:xfrm>
            <a:off x="1881053" y="258121"/>
            <a:ext cx="7159330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altLang="ko-KR" sz="4800" b="1" dirty="0">
                <a:solidFill>
                  <a:schemeClr val="accent1"/>
                </a:solidFill>
                <a:latin typeface="+mj-lt"/>
                <a:cs typeface="Arial" pitchFamily="34" charset="0"/>
              </a:rPr>
              <a:t>         </a:t>
            </a:r>
            <a:r>
              <a:rPr lang="en-GB" altLang="ko-KR" sz="48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+mj-lt"/>
                <a:cs typeface="Arial" pitchFamily="34" charset="0"/>
              </a:rPr>
              <a:t>Specification</a:t>
            </a:r>
            <a:endParaRPr lang="ko-KR" altLang="en-US" sz="4800" b="1" dirty="0">
              <a:solidFill>
                <a:schemeClr val="accent1">
                  <a:lumMod val="40000"/>
                  <a:lumOff val="60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81637828-380D-4ECF-8370-65FACB7001D9}"/>
              </a:ext>
            </a:extLst>
          </p:cNvPr>
          <p:cNvSpPr txBox="1"/>
          <p:nvPr/>
        </p:nvSpPr>
        <p:spPr>
          <a:xfrm>
            <a:off x="5816109" y="1551297"/>
            <a:ext cx="596658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/>
            <a:r>
              <a:rPr lang="en-US" b="1" dirty="0">
                <a:solidFill>
                  <a:schemeClr val="bg1"/>
                </a:solidFill>
              </a:rPr>
              <a:t>The application will use JavaScript, </a:t>
            </a:r>
            <a:r>
              <a:rPr lang="en-US" b="1" dirty="0" smtClean="0">
                <a:solidFill>
                  <a:schemeClr val="bg1"/>
                </a:solidFill>
              </a:rPr>
              <a:t>java, React </a:t>
            </a:r>
            <a:r>
              <a:rPr lang="en-US" b="1" dirty="0">
                <a:solidFill>
                  <a:schemeClr val="bg1"/>
                </a:solidFill>
              </a:rPr>
              <a:t>as main web technologies.</a:t>
            </a:r>
          </a:p>
          <a:p>
            <a:pPr lvl="0" algn="just"/>
            <a:r>
              <a:rPr lang="en-US" b="1" dirty="0">
                <a:solidFill>
                  <a:schemeClr val="bg1"/>
                </a:solidFill>
              </a:rPr>
              <a:t>HTTP and FTP protocols are used as communication protocols</a:t>
            </a:r>
            <a:r>
              <a:rPr lang="en-US" b="1" dirty="0" smtClean="0">
                <a:solidFill>
                  <a:schemeClr val="bg1"/>
                </a:solidFill>
              </a:rPr>
              <a:t>.</a:t>
            </a:r>
          </a:p>
          <a:p>
            <a:pPr lvl="0" algn="just"/>
            <a:r>
              <a:rPr lang="en-US" b="1" dirty="0" err="1" smtClean="0">
                <a:solidFill>
                  <a:schemeClr val="bg1"/>
                </a:solidFill>
              </a:rPr>
              <a:t>Mysql</a:t>
            </a:r>
            <a:r>
              <a:rPr lang="en-US" b="1" dirty="0" smtClean="0">
                <a:solidFill>
                  <a:schemeClr val="bg1"/>
                </a:solidFill>
              </a:rPr>
              <a:t> database is used for data storing.</a:t>
            </a:r>
            <a:endParaRPr lang="en-US" b="1" dirty="0">
              <a:solidFill>
                <a:schemeClr val="bg1"/>
              </a:solidFill>
            </a:endParaRPr>
          </a:p>
          <a:p>
            <a:pPr lvl="0" algn="just"/>
            <a:r>
              <a:rPr lang="en-GB" b="1" dirty="0">
                <a:solidFill>
                  <a:schemeClr val="bg1"/>
                </a:solidFill>
              </a:rPr>
              <a:t>SMTP protocol is used for Email communication.</a:t>
            </a:r>
            <a:endParaRPr lang="en-US" b="1" dirty="0">
              <a:solidFill>
                <a:schemeClr val="bg1"/>
              </a:solidFill>
            </a:endParaRPr>
          </a:p>
          <a:p>
            <a:pPr lvl="0" algn="just"/>
            <a:r>
              <a:rPr lang="en-US" b="1" dirty="0">
                <a:solidFill>
                  <a:schemeClr val="bg1"/>
                </a:solidFill>
              </a:rPr>
              <a:t>Several types of validations make this web application a secured one and SQL Injections can also be prevented.</a:t>
            </a:r>
          </a:p>
          <a:p>
            <a:pPr lvl="0" algn="just"/>
            <a:r>
              <a:rPr lang="en-US" b="1" dirty="0">
                <a:solidFill>
                  <a:schemeClr val="bg1"/>
                </a:solidFill>
              </a:rPr>
              <a:t>Since </a:t>
            </a:r>
            <a:r>
              <a:rPr lang="en-US" b="1" dirty="0" smtClean="0">
                <a:solidFill>
                  <a:schemeClr val="bg1"/>
                </a:solidFill>
              </a:rPr>
              <a:t>Annapurna </a:t>
            </a:r>
            <a:r>
              <a:rPr lang="en-US" b="1" dirty="0">
                <a:solidFill>
                  <a:schemeClr val="bg1"/>
                </a:solidFill>
              </a:rPr>
              <a:t>Online Portal is a web-based application, internet connection must be established</a:t>
            </a:r>
            <a:r>
              <a:rPr lang="en-US" b="1" dirty="0" smtClean="0">
                <a:solidFill>
                  <a:schemeClr val="bg1"/>
                </a:solidFill>
              </a:rPr>
              <a:t>.</a:t>
            </a:r>
          </a:p>
          <a:p>
            <a:pPr lvl="0" algn="just"/>
            <a:r>
              <a:rPr lang="en-US" b="1" dirty="0" smtClean="0">
                <a:solidFill>
                  <a:schemeClr val="bg1"/>
                </a:solidFill>
              </a:rPr>
              <a:t>This application helps to connect between the user and various restaurant to deliver the food via online service.</a:t>
            </a:r>
            <a:endParaRPr lang="en-US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D9B85F3A-0D98-4AE5-8CED-AA4A4CF82188}"/>
              </a:ext>
            </a:extLst>
          </p:cNvPr>
          <p:cNvSpPr txBox="1">
            <a:spLocks/>
          </p:cNvSpPr>
          <p:nvPr/>
        </p:nvSpPr>
        <p:spPr>
          <a:xfrm>
            <a:off x="323528" y="334184"/>
            <a:ext cx="11573197" cy="724247"/>
          </a:xfrm>
          <a:prstGeom prst="rect">
            <a:avLst/>
          </a:prstGeom>
        </p:spPr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Points to be discussed</a:t>
            </a:r>
            <a:endParaRPr kumimoji="0" lang="ko-KR" altLang="en-US" sz="4000" b="1" i="0" u="none" strike="noStrike" kern="1200" cap="none" spc="0" normalizeH="0" baseline="0" noProof="0" dirty="0">
              <a:ln>
                <a:noFill/>
              </a:ln>
              <a:solidFill>
                <a:schemeClr val="accent3">
                  <a:lumMod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A03AA2BC-49B1-466E-A167-64AEAF6946A3}"/>
              </a:ext>
            </a:extLst>
          </p:cNvPr>
          <p:cNvSpPr txBox="1"/>
          <p:nvPr/>
        </p:nvSpPr>
        <p:spPr>
          <a:xfrm>
            <a:off x="1724297" y="3500243"/>
            <a:ext cx="2017080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74320" lvl="0" indent="-274320">
              <a:spcBef>
                <a:spcPts val="600"/>
              </a:spcBef>
              <a:buClr>
                <a:schemeClr val="tx2"/>
              </a:buClr>
              <a:buSzPct val="73000"/>
              <a:buFont typeface="Wingdings 2"/>
              <a:buChar char=""/>
              <a:defRPr/>
            </a:pPr>
            <a:endParaRPr lang="en-US" sz="1400" b="1" dirty="0">
              <a:solidFill>
                <a:schemeClr val="bg1"/>
              </a:solidFill>
            </a:endParaRPr>
          </a:p>
          <a:p>
            <a:pPr marL="274320" lvl="0" indent="-274320">
              <a:spcBef>
                <a:spcPts val="600"/>
              </a:spcBef>
              <a:buClr>
                <a:schemeClr val="tx2"/>
              </a:buClr>
              <a:buSzPct val="73000"/>
              <a:buFont typeface="Wingdings 2"/>
              <a:buChar char=""/>
              <a:defRPr/>
            </a:pP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3376010" y="1683986"/>
            <a:ext cx="190868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b="1" dirty="0" smtClean="0">
              <a:solidFill>
                <a:schemeClr val="bg1"/>
              </a:solidFill>
            </a:endParaRPr>
          </a:p>
          <a:p>
            <a:endParaRPr lang="en-US" b="1" dirty="0" smtClean="0">
              <a:solidFill>
                <a:schemeClr val="bg1"/>
              </a:solidFill>
            </a:endParaRPr>
          </a:p>
          <a:p>
            <a:endParaRPr lang="en-US" b="1" dirty="0">
              <a:solidFill>
                <a:schemeClr val="bg1"/>
              </a:solidFill>
            </a:endParaRPr>
          </a:p>
          <a:p>
            <a:endParaRPr lang="en-US" b="1" dirty="0" smtClean="0">
              <a:solidFill>
                <a:schemeClr val="bg1"/>
              </a:solidFill>
            </a:endParaRPr>
          </a:p>
          <a:p>
            <a:endParaRPr lang="en-IN" dirty="0"/>
          </a:p>
        </p:txBody>
      </p:sp>
      <p:sp>
        <p:nvSpPr>
          <p:cNvPr id="32" name="TextBox 31"/>
          <p:cNvSpPr txBox="1"/>
          <p:nvPr/>
        </p:nvSpPr>
        <p:spPr>
          <a:xfrm>
            <a:off x="352235" y="1149320"/>
            <a:ext cx="20408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Introduction</a:t>
            </a:r>
            <a:endParaRPr lang="en-IN" sz="2000" b="1" dirty="0"/>
          </a:p>
        </p:txBody>
      </p:sp>
      <p:sp>
        <p:nvSpPr>
          <p:cNvPr id="33" name="TextBox 32"/>
          <p:cNvSpPr txBox="1"/>
          <p:nvPr/>
        </p:nvSpPr>
        <p:spPr>
          <a:xfrm flipH="1">
            <a:off x="352235" y="1613587"/>
            <a:ext cx="17023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Motivation</a:t>
            </a:r>
            <a:endParaRPr lang="en-IN" sz="2000" b="1" dirty="0"/>
          </a:p>
        </p:txBody>
      </p:sp>
      <p:sp>
        <p:nvSpPr>
          <p:cNvPr id="34" name="TextBox 33"/>
          <p:cNvSpPr txBox="1"/>
          <p:nvPr/>
        </p:nvSpPr>
        <p:spPr>
          <a:xfrm>
            <a:off x="323528" y="2050616"/>
            <a:ext cx="22518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Objective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323528" y="2875244"/>
            <a:ext cx="20408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Screenshots</a:t>
            </a:r>
            <a:endParaRPr lang="en-IN" sz="2000" dirty="0"/>
          </a:p>
        </p:txBody>
      </p:sp>
      <p:sp>
        <p:nvSpPr>
          <p:cNvPr id="36" name="TextBox 35"/>
          <p:cNvSpPr txBox="1"/>
          <p:nvPr/>
        </p:nvSpPr>
        <p:spPr>
          <a:xfrm flipH="1">
            <a:off x="323528" y="2472724"/>
            <a:ext cx="21597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UML Diagram</a:t>
            </a:r>
            <a:endParaRPr lang="en-IN" sz="2000" b="1" dirty="0"/>
          </a:p>
        </p:txBody>
      </p:sp>
      <p:sp>
        <p:nvSpPr>
          <p:cNvPr id="39" name="TextBox 38"/>
          <p:cNvSpPr txBox="1"/>
          <p:nvPr/>
        </p:nvSpPr>
        <p:spPr>
          <a:xfrm>
            <a:off x="351332" y="3283105"/>
            <a:ext cx="22995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Specification</a:t>
            </a:r>
            <a:endParaRPr lang="en-IN" sz="2000" b="1" dirty="0"/>
          </a:p>
        </p:txBody>
      </p:sp>
      <p:sp>
        <p:nvSpPr>
          <p:cNvPr id="40" name="TextBox 39"/>
          <p:cNvSpPr txBox="1"/>
          <p:nvPr/>
        </p:nvSpPr>
        <p:spPr>
          <a:xfrm>
            <a:off x="351332" y="3743903"/>
            <a:ext cx="37248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S/W and H/W Requirement</a:t>
            </a:r>
            <a:endParaRPr lang="en-IN" sz="2000" b="1" dirty="0"/>
          </a:p>
        </p:txBody>
      </p:sp>
      <p:sp>
        <p:nvSpPr>
          <p:cNvPr id="41" name="TextBox 40"/>
          <p:cNvSpPr txBox="1"/>
          <p:nvPr/>
        </p:nvSpPr>
        <p:spPr>
          <a:xfrm>
            <a:off x="372820" y="4146679"/>
            <a:ext cx="27977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Advantages</a:t>
            </a:r>
            <a:endParaRPr lang="en-IN" sz="2000" b="1" dirty="0"/>
          </a:p>
        </p:txBody>
      </p:sp>
      <p:sp>
        <p:nvSpPr>
          <p:cNvPr id="43" name="TextBox 42"/>
          <p:cNvSpPr txBox="1"/>
          <p:nvPr/>
        </p:nvSpPr>
        <p:spPr>
          <a:xfrm>
            <a:off x="351332" y="4595843"/>
            <a:ext cx="26695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Disadvantages</a:t>
            </a:r>
            <a:endParaRPr lang="en-IN" sz="2000" b="1" dirty="0"/>
          </a:p>
        </p:txBody>
      </p:sp>
      <p:sp>
        <p:nvSpPr>
          <p:cNvPr id="44" name="TextBox 43"/>
          <p:cNvSpPr txBox="1"/>
          <p:nvPr/>
        </p:nvSpPr>
        <p:spPr>
          <a:xfrm>
            <a:off x="351332" y="4995953"/>
            <a:ext cx="23691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Conclusion</a:t>
            </a:r>
            <a:endParaRPr lang="en-IN" sz="2000" b="1" dirty="0"/>
          </a:p>
        </p:txBody>
      </p:sp>
      <p:sp>
        <p:nvSpPr>
          <p:cNvPr id="45" name="TextBox 44"/>
          <p:cNvSpPr txBox="1"/>
          <p:nvPr/>
        </p:nvSpPr>
        <p:spPr>
          <a:xfrm>
            <a:off x="378459" y="5419824"/>
            <a:ext cx="45725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Future Enhancement</a:t>
            </a:r>
            <a:endParaRPr lang="en-IN" sz="2000" b="1" dirty="0"/>
          </a:p>
        </p:txBody>
      </p:sp>
      <p:sp>
        <p:nvSpPr>
          <p:cNvPr id="46" name="TextBox 45"/>
          <p:cNvSpPr txBox="1"/>
          <p:nvPr/>
        </p:nvSpPr>
        <p:spPr>
          <a:xfrm>
            <a:off x="372820" y="5858553"/>
            <a:ext cx="24877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References</a:t>
            </a:r>
            <a:endParaRPr lang="en-IN" sz="20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8000" b="-6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5CF5BDA4-10C7-46A6-AC30-523A3FC438AC}"/>
              </a:ext>
            </a:extLst>
          </p:cNvPr>
          <p:cNvSpPr txBox="1"/>
          <p:nvPr/>
        </p:nvSpPr>
        <p:spPr>
          <a:xfrm>
            <a:off x="1090524" y="955276"/>
            <a:ext cx="10071462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altLang="ko-KR" sz="44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+mj-lt"/>
                <a:cs typeface="Arial" pitchFamily="34" charset="0"/>
              </a:rPr>
              <a:t>        </a:t>
            </a:r>
            <a:r>
              <a:rPr lang="en-GB" altLang="ko-KR" sz="4400" b="1" dirty="0">
                <a:solidFill>
                  <a:srgbClr val="FFFF00"/>
                </a:solidFill>
                <a:latin typeface="+mj-lt"/>
                <a:cs typeface="Arial" pitchFamily="34" charset="0"/>
              </a:rPr>
              <a:t>S/W and H/W Requirements</a:t>
            </a:r>
            <a:endParaRPr lang="ko-KR" altLang="en-US" sz="4400" b="1" dirty="0">
              <a:solidFill>
                <a:srgbClr val="FFFF00"/>
              </a:solidFill>
              <a:latin typeface="+mj-lt"/>
              <a:cs typeface="Arial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81637828-380D-4ECF-8370-65FACB7001D9}"/>
              </a:ext>
            </a:extLst>
          </p:cNvPr>
          <p:cNvSpPr txBox="1"/>
          <p:nvPr/>
        </p:nvSpPr>
        <p:spPr>
          <a:xfrm>
            <a:off x="0" y="1724717"/>
            <a:ext cx="596658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>
                <a:solidFill>
                  <a:schemeClr val="bg1"/>
                </a:solidFill>
              </a:rPr>
              <a:t>Server Side: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 </a:t>
            </a:r>
          </a:p>
          <a:p>
            <a:r>
              <a:rPr lang="en-US" b="1" dirty="0">
                <a:solidFill>
                  <a:schemeClr val="bg1"/>
                </a:solidFill>
              </a:rPr>
              <a:t>Processor: </a:t>
            </a:r>
            <a:r>
              <a:rPr lang="en-US" dirty="0">
                <a:solidFill>
                  <a:schemeClr val="bg1"/>
                </a:solidFill>
              </a:rPr>
              <a:t>Intel® </a:t>
            </a:r>
            <a:r>
              <a:rPr lang="en-US" dirty="0" smtClean="0">
                <a:solidFill>
                  <a:schemeClr val="bg1"/>
                </a:solidFill>
              </a:rPr>
              <a:t>Core i5 8</a:t>
            </a:r>
            <a:r>
              <a:rPr lang="en-US" baseline="30000" dirty="0" smtClean="0">
                <a:solidFill>
                  <a:schemeClr val="bg1"/>
                </a:solidFill>
              </a:rPr>
              <a:t>th</a:t>
            </a:r>
            <a:r>
              <a:rPr lang="en-US" dirty="0" smtClean="0">
                <a:solidFill>
                  <a:schemeClr val="bg1"/>
                </a:solidFill>
              </a:rPr>
              <a:t> Gen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HDD: </a:t>
            </a:r>
            <a:r>
              <a:rPr lang="en-US" dirty="0">
                <a:solidFill>
                  <a:schemeClr val="bg1"/>
                </a:solidFill>
              </a:rPr>
              <a:t>Minimum </a:t>
            </a:r>
            <a:r>
              <a:rPr lang="en-US" dirty="0" smtClean="0">
                <a:solidFill>
                  <a:schemeClr val="bg1"/>
                </a:solidFill>
              </a:rPr>
              <a:t>1TB </a:t>
            </a:r>
            <a:r>
              <a:rPr lang="en-US" dirty="0">
                <a:solidFill>
                  <a:schemeClr val="bg1"/>
                </a:solidFill>
              </a:rPr>
              <a:t>Disk Space</a:t>
            </a:r>
          </a:p>
          <a:p>
            <a:r>
              <a:rPr lang="en-US" b="1" dirty="0">
                <a:solidFill>
                  <a:schemeClr val="bg1"/>
                </a:solidFill>
              </a:rPr>
              <a:t>RAM: </a:t>
            </a:r>
            <a:r>
              <a:rPr lang="en-US" dirty="0">
                <a:solidFill>
                  <a:schemeClr val="bg1"/>
                </a:solidFill>
              </a:rPr>
              <a:t>Minimum </a:t>
            </a:r>
            <a:r>
              <a:rPr lang="en-US" dirty="0" smtClean="0">
                <a:solidFill>
                  <a:schemeClr val="bg1"/>
                </a:solidFill>
              </a:rPr>
              <a:t>8GB 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OS: </a:t>
            </a:r>
            <a:r>
              <a:rPr lang="en-US" dirty="0">
                <a:solidFill>
                  <a:schemeClr val="bg1"/>
                </a:solidFill>
              </a:rPr>
              <a:t>Windows 10, Linux 6 </a:t>
            </a:r>
          </a:p>
          <a:p>
            <a:r>
              <a:rPr lang="en-US" b="1" dirty="0">
                <a:solidFill>
                  <a:schemeClr val="bg1"/>
                </a:solidFill>
              </a:rPr>
              <a:t>Database: </a:t>
            </a:r>
            <a:r>
              <a:rPr lang="en-US" dirty="0">
                <a:solidFill>
                  <a:schemeClr val="bg1"/>
                </a:solidFill>
              </a:rPr>
              <a:t>MySQL</a:t>
            </a:r>
          </a:p>
          <a:p>
            <a:r>
              <a:rPr lang="en-US" dirty="0">
                <a:solidFill>
                  <a:schemeClr val="bg1"/>
                </a:solidFill>
              </a:rPr>
              <a:t> </a:t>
            </a:r>
          </a:p>
          <a:p>
            <a:r>
              <a:rPr lang="en-US" u="sng" dirty="0">
                <a:solidFill>
                  <a:schemeClr val="bg1"/>
                </a:solidFill>
              </a:rPr>
              <a:t>Client Side (minimum requirement):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 </a:t>
            </a:r>
          </a:p>
          <a:p>
            <a:r>
              <a:rPr lang="en-US" dirty="0">
                <a:solidFill>
                  <a:schemeClr val="bg1"/>
                </a:solidFill>
              </a:rPr>
              <a:t> </a:t>
            </a:r>
          </a:p>
          <a:p>
            <a:r>
              <a:rPr lang="en-US" b="1" dirty="0">
                <a:solidFill>
                  <a:schemeClr val="bg1"/>
                </a:solidFill>
              </a:rPr>
              <a:t>Processor: </a:t>
            </a:r>
            <a:r>
              <a:rPr lang="en-US" dirty="0">
                <a:solidFill>
                  <a:schemeClr val="bg1"/>
                </a:solidFill>
              </a:rPr>
              <a:t>Intel Dual Core</a:t>
            </a:r>
          </a:p>
          <a:p>
            <a:r>
              <a:rPr lang="en-US" b="1" dirty="0">
                <a:solidFill>
                  <a:schemeClr val="bg1"/>
                </a:solidFill>
              </a:rPr>
              <a:t>HDD: </a:t>
            </a:r>
            <a:r>
              <a:rPr lang="en-US" dirty="0">
                <a:solidFill>
                  <a:schemeClr val="bg1"/>
                </a:solidFill>
              </a:rPr>
              <a:t>Minimum </a:t>
            </a:r>
            <a:r>
              <a:rPr lang="en-US" dirty="0" smtClean="0">
                <a:solidFill>
                  <a:schemeClr val="bg1"/>
                </a:solidFill>
              </a:rPr>
              <a:t>500GB </a:t>
            </a:r>
            <a:r>
              <a:rPr lang="en-US" dirty="0">
                <a:solidFill>
                  <a:schemeClr val="bg1"/>
                </a:solidFill>
              </a:rPr>
              <a:t>Disk Space</a:t>
            </a:r>
          </a:p>
          <a:p>
            <a:r>
              <a:rPr lang="en-US" b="1" dirty="0">
                <a:solidFill>
                  <a:schemeClr val="bg1"/>
                </a:solidFill>
              </a:rPr>
              <a:t>RAM: </a:t>
            </a:r>
            <a:r>
              <a:rPr lang="en-US" dirty="0">
                <a:solidFill>
                  <a:schemeClr val="bg1"/>
                </a:solidFill>
              </a:rPr>
              <a:t>Minimum </a:t>
            </a:r>
            <a:r>
              <a:rPr lang="en-US" dirty="0" smtClean="0">
                <a:solidFill>
                  <a:schemeClr val="bg1"/>
                </a:solidFill>
              </a:rPr>
              <a:t>4GB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OS: </a:t>
            </a:r>
            <a:r>
              <a:rPr lang="en-US" dirty="0">
                <a:solidFill>
                  <a:schemeClr val="bg1"/>
                </a:solidFill>
              </a:rPr>
              <a:t>Windows </a:t>
            </a:r>
            <a:r>
              <a:rPr lang="en-US" dirty="0" smtClean="0">
                <a:solidFill>
                  <a:schemeClr val="bg1"/>
                </a:solidFill>
              </a:rPr>
              <a:t>10, </a:t>
            </a:r>
            <a:r>
              <a:rPr lang="en-US" dirty="0">
                <a:solidFill>
                  <a:schemeClr val="bg1"/>
                </a:solidFill>
              </a:rPr>
              <a:t>Linux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1000"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5CF5BDA4-10C7-46A6-AC30-523A3FC438AC}"/>
              </a:ext>
            </a:extLst>
          </p:cNvPr>
          <p:cNvSpPr txBox="1"/>
          <p:nvPr/>
        </p:nvSpPr>
        <p:spPr>
          <a:xfrm>
            <a:off x="1881053" y="258121"/>
            <a:ext cx="7159330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altLang="ko-KR" sz="4800" b="1" dirty="0">
                <a:solidFill>
                  <a:schemeClr val="accent1"/>
                </a:solidFill>
                <a:latin typeface="+mj-lt"/>
                <a:cs typeface="Arial" pitchFamily="34" charset="0"/>
              </a:rPr>
              <a:t>         </a:t>
            </a:r>
            <a:r>
              <a:rPr lang="en-GB" altLang="ko-KR" sz="48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+mj-lt"/>
                <a:cs typeface="Arial" pitchFamily="34" charset="0"/>
              </a:rPr>
              <a:t> Advantages</a:t>
            </a:r>
            <a:endParaRPr lang="ko-KR" altLang="en-US" sz="4800" b="1" dirty="0">
              <a:solidFill>
                <a:schemeClr val="accent1">
                  <a:lumMod val="40000"/>
                  <a:lumOff val="60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1648509"/>
            <a:ext cx="609600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buFont typeface="Arial" pitchFamily="34" charset="0"/>
              <a:buChar char="•"/>
            </a:pPr>
            <a:r>
              <a:rPr lang="en-GB" sz="2400" dirty="0" smtClean="0">
                <a:solidFill>
                  <a:srgbClr val="FFFF00"/>
                </a:solidFill>
              </a:rPr>
              <a:t>Manage Customer Orders.</a:t>
            </a:r>
            <a:endParaRPr lang="en-GB" sz="2400" dirty="0">
              <a:solidFill>
                <a:srgbClr val="FFFF00"/>
              </a:solidFill>
            </a:endParaRPr>
          </a:p>
          <a:p>
            <a:pPr algn="just">
              <a:buFont typeface="Arial" pitchFamily="34" charset="0"/>
              <a:buChar char="•"/>
            </a:pPr>
            <a:r>
              <a:rPr lang="en-GB" sz="2400" dirty="0" smtClean="0">
                <a:solidFill>
                  <a:srgbClr val="FFFF00"/>
                </a:solidFill>
              </a:rPr>
              <a:t>Triangle Coordination between</a:t>
            </a:r>
          </a:p>
          <a:p>
            <a:pPr algn="just">
              <a:buFont typeface="Arial" pitchFamily="34" charset="0"/>
              <a:buChar char="•"/>
            </a:pPr>
            <a:r>
              <a:rPr lang="en-GB" sz="2400" dirty="0" smtClean="0">
                <a:solidFill>
                  <a:srgbClr val="FFFF00"/>
                </a:solidFill>
              </a:rPr>
              <a:t>Customer, restaurant </a:t>
            </a:r>
            <a:r>
              <a:rPr lang="en-GB" sz="2400" dirty="0" err="1" smtClean="0">
                <a:solidFill>
                  <a:srgbClr val="FFFF00"/>
                </a:solidFill>
              </a:rPr>
              <a:t>Manager,Delivery</a:t>
            </a:r>
            <a:r>
              <a:rPr lang="en-GB" sz="2400" dirty="0" smtClean="0">
                <a:solidFill>
                  <a:srgbClr val="FFFF00"/>
                </a:solidFill>
              </a:rPr>
              <a:t> person.</a:t>
            </a:r>
            <a:endParaRPr lang="en-GB" sz="2400" dirty="0">
              <a:solidFill>
                <a:srgbClr val="FFFF00"/>
              </a:solidFill>
            </a:endParaRPr>
          </a:p>
          <a:p>
            <a:pPr algn="just">
              <a:buFont typeface="Arial" pitchFamily="34" charset="0"/>
              <a:buChar char="•"/>
            </a:pPr>
            <a:r>
              <a:rPr lang="en-GB" sz="2400" dirty="0" smtClean="0">
                <a:solidFill>
                  <a:srgbClr val="FFFF00"/>
                </a:solidFill>
              </a:rPr>
              <a:t>Quick delivery of meals </a:t>
            </a:r>
            <a:endParaRPr lang="en-GB" sz="2400" dirty="0">
              <a:solidFill>
                <a:srgbClr val="FFFF00"/>
              </a:solidFill>
            </a:endParaRPr>
          </a:p>
          <a:p>
            <a:pPr algn="just">
              <a:buFont typeface="Arial" pitchFamily="34" charset="0"/>
              <a:buChar char="•"/>
            </a:pPr>
            <a:r>
              <a:rPr lang="en-GB" sz="2400" dirty="0" smtClean="0">
                <a:solidFill>
                  <a:srgbClr val="FFFF00"/>
                </a:solidFill>
              </a:rPr>
              <a:t>Employment generation.</a:t>
            </a:r>
            <a:endParaRPr lang="en-GB" sz="2400" dirty="0">
              <a:solidFill>
                <a:srgbClr val="FFFF00"/>
              </a:solidFill>
            </a:endParaRPr>
          </a:p>
          <a:p>
            <a:pPr algn="just">
              <a:buFont typeface="Arial" pitchFamily="34" charset="0"/>
              <a:buChar char="•"/>
            </a:pPr>
            <a:r>
              <a:rPr lang="en-GB" sz="2400" dirty="0">
                <a:solidFill>
                  <a:srgbClr val="FFFF00"/>
                </a:solidFill>
              </a:rPr>
              <a:t>All requirements at one </a:t>
            </a:r>
            <a:r>
              <a:rPr lang="en-GB" sz="2400" dirty="0" smtClean="0">
                <a:solidFill>
                  <a:srgbClr val="FFFF00"/>
                </a:solidFill>
              </a:rPr>
              <a:t>platform</a:t>
            </a:r>
          </a:p>
          <a:p>
            <a:pPr algn="just">
              <a:buFont typeface="Arial" pitchFamily="34" charset="0"/>
              <a:buChar char="•"/>
            </a:pPr>
            <a:r>
              <a:rPr lang="en-GB" sz="2400" dirty="0" smtClean="0">
                <a:solidFill>
                  <a:srgbClr val="FFFF00"/>
                </a:solidFill>
              </a:rPr>
              <a:t>Cross cultural connection</a:t>
            </a:r>
          </a:p>
          <a:p>
            <a:pPr algn="just">
              <a:buFont typeface="Arial" pitchFamily="34" charset="0"/>
              <a:buChar char="•"/>
            </a:pPr>
            <a:r>
              <a:rPr lang="en-GB" sz="2400" dirty="0" smtClean="0">
                <a:solidFill>
                  <a:srgbClr val="FFFF00"/>
                </a:solidFill>
              </a:rPr>
              <a:t>transformation</a:t>
            </a:r>
          </a:p>
          <a:p>
            <a:pPr algn="just">
              <a:buFont typeface="Arial" pitchFamily="34" charset="0"/>
              <a:buChar char="•"/>
            </a:pPr>
            <a:r>
              <a:rPr lang="en-GB" sz="2400" dirty="0" smtClean="0">
                <a:solidFill>
                  <a:srgbClr val="FFFF00"/>
                </a:solidFill>
              </a:rPr>
              <a:t>Maintained </a:t>
            </a:r>
            <a:r>
              <a:rPr lang="en-GB" sz="2400" dirty="0" err="1" smtClean="0">
                <a:solidFill>
                  <a:srgbClr val="FFFF00"/>
                </a:solidFill>
              </a:rPr>
              <a:t>hygine</a:t>
            </a:r>
            <a:endParaRPr lang="en-US" sz="2400" dirty="0">
              <a:solidFill>
                <a:srgbClr val="FFFF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5CF5BDA4-10C7-46A6-AC30-523A3FC438AC}"/>
              </a:ext>
            </a:extLst>
          </p:cNvPr>
          <p:cNvSpPr txBox="1"/>
          <p:nvPr/>
        </p:nvSpPr>
        <p:spPr>
          <a:xfrm>
            <a:off x="2732391" y="368479"/>
            <a:ext cx="7159330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sz="4800" b="1" dirty="0">
                <a:solidFill>
                  <a:schemeClr val="accent1"/>
                </a:solidFill>
                <a:latin typeface="+mj-lt"/>
                <a:cs typeface="Arial" pitchFamily="34" charset="0"/>
              </a:rPr>
              <a:t>         </a:t>
            </a:r>
            <a:r>
              <a:rPr lang="en-GB" altLang="ko-KR" sz="48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+mj-lt"/>
                <a:cs typeface="Arial" pitchFamily="34" charset="0"/>
              </a:rPr>
              <a:t> </a:t>
            </a:r>
            <a:r>
              <a:rPr lang="en-GB" altLang="ko-KR" sz="4800" i="1" dirty="0">
                <a:solidFill>
                  <a:srgbClr val="FFFF00"/>
                </a:solidFill>
                <a:latin typeface="+mj-lt"/>
                <a:cs typeface="Arial" pitchFamily="34" charset="0"/>
              </a:rPr>
              <a:t>Disadvantages</a:t>
            </a:r>
            <a:endParaRPr lang="ko-KR" altLang="en-US" sz="4800" i="1" dirty="0">
              <a:solidFill>
                <a:srgbClr val="FFFF00"/>
              </a:solidFill>
              <a:latin typeface="+mj-lt"/>
              <a:cs typeface="Arial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13509" y="4507137"/>
            <a:ext cx="574765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buFont typeface="Arial" pitchFamily="34" charset="0"/>
              <a:buChar char="•"/>
            </a:pPr>
            <a:r>
              <a:rPr lang="en-GB" sz="2400" dirty="0" smtClean="0">
                <a:solidFill>
                  <a:srgbClr val="FFFF00"/>
                </a:solidFill>
              </a:rPr>
              <a:t>Delivery may get late due to high requirement of food</a:t>
            </a:r>
          </a:p>
          <a:p>
            <a:pPr algn="just"/>
            <a:endParaRPr lang="en-GB" sz="2400" dirty="0">
              <a:solidFill>
                <a:srgbClr val="FFFF00"/>
              </a:solidFill>
            </a:endParaRPr>
          </a:p>
          <a:p>
            <a:pPr algn="just">
              <a:buFont typeface="Arial" pitchFamily="34" charset="0"/>
              <a:buChar char="•"/>
            </a:pPr>
            <a:r>
              <a:rPr lang="en-GB" sz="2400" dirty="0" smtClean="0">
                <a:solidFill>
                  <a:srgbClr val="FFFF00"/>
                </a:solidFill>
              </a:rPr>
              <a:t>Availability of required food may not be available</a:t>
            </a:r>
            <a:r>
              <a:rPr lang="en-GB" sz="2400" dirty="0" smtClean="0">
                <a:solidFill>
                  <a:schemeClr val="bg1"/>
                </a:solidFill>
              </a:rPr>
              <a:t>.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81637828-380D-4ECF-8370-65FACB7001D9}"/>
              </a:ext>
            </a:extLst>
          </p:cNvPr>
          <p:cNvSpPr txBox="1"/>
          <p:nvPr/>
        </p:nvSpPr>
        <p:spPr>
          <a:xfrm>
            <a:off x="184215" y="2744531"/>
            <a:ext cx="582289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dirty="0" smtClean="0">
                <a:solidFill>
                  <a:schemeClr val="bg1"/>
                </a:solidFill>
              </a:rPr>
              <a:t>Online food delivery system is process of ordering food through single web portal with access to multiple restaurants at the same time</a:t>
            </a:r>
          </a:p>
          <a:p>
            <a:pPr algn="just"/>
            <a:endParaRPr lang="en-US" b="1" dirty="0">
              <a:solidFill>
                <a:schemeClr val="bg1"/>
              </a:solidFill>
            </a:endParaRPr>
          </a:p>
          <a:p>
            <a:pPr algn="just"/>
            <a:r>
              <a:rPr lang="en-US" b="1" dirty="0" smtClean="0">
                <a:solidFill>
                  <a:schemeClr val="bg1"/>
                </a:solidFill>
              </a:rPr>
              <a:t>It provide customers an access to various food items from various hotels and helps to try new foods</a:t>
            </a:r>
          </a:p>
          <a:p>
            <a:pPr algn="just"/>
            <a:endParaRPr lang="en-US" b="1" dirty="0">
              <a:solidFill>
                <a:schemeClr val="bg1"/>
              </a:solidFill>
            </a:endParaRPr>
          </a:p>
          <a:p>
            <a:pPr algn="just"/>
            <a:r>
              <a:rPr lang="en-US" b="1" dirty="0" smtClean="0">
                <a:solidFill>
                  <a:schemeClr val="bg1"/>
                </a:solidFill>
              </a:rPr>
              <a:t>It provide restaurant manager to increase the business of their hotel.it also provide home delivery of foods with help of delivery person.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5CF5BDA4-10C7-46A6-AC30-523A3FC438AC}"/>
              </a:ext>
            </a:extLst>
          </p:cNvPr>
          <p:cNvSpPr txBox="1"/>
          <p:nvPr/>
        </p:nvSpPr>
        <p:spPr>
          <a:xfrm>
            <a:off x="1881053" y="258121"/>
            <a:ext cx="7159330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altLang="ko-KR" sz="4800" b="1" dirty="0">
                <a:solidFill>
                  <a:schemeClr val="accent1"/>
                </a:solidFill>
                <a:latin typeface="+mj-lt"/>
                <a:cs typeface="Arial" pitchFamily="34" charset="0"/>
              </a:rPr>
              <a:t>          </a:t>
            </a:r>
            <a:r>
              <a:rPr lang="en-GB" altLang="ko-KR" sz="48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+mj-lt"/>
                <a:cs typeface="Arial" pitchFamily="34" charset="0"/>
              </a:rPr>
              <a:t>Conclusion</a:t>
            </a:r>
            <a:endParaRPr lang="ko-KR" altLang="en-US" sz="4800" b="1" dirty="0">
              <a:solidFill>
                <a:schemeClr val="accent1">
                  <a:lumMod val="40000"/>
                  <a:lumOff val="60000"/>
                </a:schemeClr>
              </a:solidFill>
              <a:latin typeface="+mj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9384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81637828-380D-4ECF-8370-65FACB7001D9}"/>
              </a:ext>
            </a:extLst>
          </p:cNvPr>
          <p:cNvSpPr txBox="1"/>
          <p:nvPr/>
        </p:nvSpPr>
        <p:spPr>
          <a:xfrm>
            <a:off x="267788" y="3000408"/>
            <a:ext cx="517289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dirty="0"/>
              <a:t>This project can be enhanced further by adding payable additional </a:t>
            </a:r>
            <a:r>
              <a:rPr lang="en-US" b="1" dirty="0" smtClean="0"/>
              <a:t>hotels, </a:t>
            </a:r>
            <a:r>
              <a:rPr lang="en-US" b="1" dirty="0"/>
              <a:t>online feedback system</a:t>
            </a:r>
            <a:r>
              <a:rPr lang="en-US" b="1" dirty="0" smtClean="0"/>
              <a:t>, local mess </a:t>
            </a:r>
            <a:r>
              <a:rPr lang="en-US" b="1" dirty="0"/>
              <a:t>for the members to </a:t>
            </a:r>
            <a:r>
              <a:rPr lang="en-US" b="1" dirty="0" smtClean="0"/>
              <a:t>increase </a:t>
            </a:r>
            <a:r>
              <a:rPr lang="en-US" b="1" dirty="0"/>
              <a:t>the </a:t>
            </a:r>
            <a:r>
              <a:rPr lang="en-US" b="1" dirty="0" smtClean="0"/>
              <a:t>variety </a:t>
            </a:r>
            <a:r>
              <a:rPr lang="en-US" b="1" dirty="0"/>
              <a:t>of the </a:t>
            </a:r>
            <a:r>
              <a:rPr lang="en-US" b="1" dirty="0" smtClean="0"/>
              <a:t>foods.</a:t>
            </a:r>
            <a:endParaRPr lang="en-US" b="1" dirty="0"/>
          </a:p>
          <a:p>
            <a:pPr algn="just"/>
            <a:r>
              <a:rPr lang="en-US" b="1" dirty="0"/>
              <a:t> The software is flexible enough to be modified and implemented as per future requirements.</a:t>
            </a:r>
          </a:p>
          <a:p>
            <a:pPr algn="just"/>
            <a:r>
              <a:rPr lang="en-US" b="1" dirty="0"/>
              <a:t> We have tried our Best to present this free and user–friendly website to Institutes.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5CF5BDA4-10C7-46A6-AC30-523A3FC438AC}"/>
              </a:ext>
            </a:extLst>
          </p:cNvPr>
          <p:cNvSpPr txBox="1"/>
          <p:nvPr/>
        </p:nvSpPr>
        <p:spPr>
          <a:xfrm>
            <a:off x="979714" y="258121"/>
            <a:ext cx="8921932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sz="4800" b="1" dirty="0">
                <a:solidFill>
                  <a:schemeClr val="accent1"/>
                </a:solidFill>
                <a:latin typeface="+mj-lt"/>
                <a:cs typeface="Arial" pitchFamily="34" charset="0"/>
              </a:rPr>
              <a:t>          </a:t>
            </a:r>
            <a:r>
              <a:rPr lang="en-GB" altLang="ko-KR" sz="4800" b="1" dirty="0">
                <a:solidFill>
                  <a:srgbClr val="FF0000"/>
                </a:solidFill>
                <a:latin typeface="+mj-lt"/>
                <a:cs typeface="Arial" pitchFamily="34" charset="0"/>
              </a:rPr>
              <a:t>Future Enhancement</a:t>
            </a:r>
            <a:endParaRPr lang="ko-KR" altLang="en-US" sz="4800" b="1" dirty="0">
              <a:solidFill>
                <a:srgbClr val="FF0000"/>
              </a:solidFill>
              <a:latin typeface="+mj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9384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4000" b="-2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81637828-380D-4ECF-8370-65FACB7001D9}"/>
              </a:ext>
            </a:extLst>
          </p:cNvPr>
          <p:cNvSpPr txBox="1"/>
          <p:nvPr/>
        </p:nvSpPr>
        <p:spPr>
          <a:xfrm>
            <a:off x="6052455" y="1815741"/>
            <a:ext cx="5839099" cy="203132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342900" lvl="0" indent="-342900" algn="just">
              <a:spcBef>
                <a:spcPts val="35"/>
              </a:spcBef>
              <a:spcAft>
                <a:spcPts val="0"/>
              </a:spcAft>
              <a:buFont typeface="Symbol"/>
              <a:buBlip>
                <a:blip r:embed="rId3"/>
              </a:buBlip>
            </a:pPr>
            <a:r>
              <a:rPr lang="en-US" u="sng" dirty="0" smtClean="0">
                <a:solidFill>
                  <a:srgbClr val="FFFFFF"/>
                </a:solidFill>
                <a:latin typeface="Times New Roman"/>
                <a:ea typeface="Times New Roman"/>
                <a:hlinkClick r:id="rId4"/>
              </a:rPr>
              <a:t>https</a:t>
            </a:r>
            <a:r>
              <a:rPr lang="en-US" u="sng" dirty="0">
                <a:solidFill>
                  <a:srgbClr val="FFFFFF"/>
                </a:solidFill>
                <a:latin typeface="Times New Roman"/>
                <a:ea typeface="Times New Roman"/>
                <a:hlinkClick r:id="rId4"/>
              </a:rPr>
              <a:t>://www.javatpoint.com/java-mail-api-tutorial</a:t>
            </a:r>
            <a:endParaRPr lang="en-US" u="sng" dirty="0">
              <a:solidFill>
                <a:srgbClr val="FFFFFF"/>
              </a:solidFill>
              <a:latin typeface="Times New Roman"/>
              <a:ea typeface="Times New Roman"/>
            </a:endParaRPr>
          </a:p>
          <a:p>
            <a:pPr marL="342900" lvl="0" indent="-342900" algn="just">
              <a:spcBef>
                <a:spcPts val="35"/>
              </a:spcBef>
              <a:spcAft>
                <a:spcPts val="0"/>
              </a:spcAft>
              <a:buFont typeface="Symbol"/>
              <a:buBlip>
                <a:blip r:embed="rId3"/>
              </a:buBlip>
            </a:pPr>
            <a:r>
              <a:rPr lang="en-US" dirty="0">
                <a:latin typeface="Times New Roman"/>
                <a:ea typeface="Times New Roman"/>
                <a:hlinkClick r:id="rId5"/>
              </a:rPr>
              <a:t>https://www.w3schools.com/</a:t>
            </a:r>
            <a:endParaRPr lang="en-US" dirty="0">
              <a:latin typeface="Times New Roman"/>
              <a:ea typeface="Times New Roman"/>
            </a:endParaRPr>
          </a:p>
          <a:p>
            <a:pPr marL="342900" lvl="0" indent="-342900" algn="just">
              <a:spcBef>
                <a:spcPts val="35"/>
              </a:spcBef>
              <a:spcAft>
                <a:spcPts val="0"/>
              </a:spcAft>
              <a:buFont typeface="Symbol"/>
              <a:buBlip>
                <a:blip r:embed="rId3"/>
              </a:buBlip>
            </a:pPr>
            <a:r>
              <a:rPr lang="en-US" dirty="0">
                <a:latin typeface="Times New Roman"/>
                <a:ea typeface="Times New Roman"/>
                <a:hlinkClick r:id="rId6"/>
              </a:rPr>
              <a:t>https</a:t>
            </a:r>
            <a:r>
              <a:rPr lang="en-US" dirty="0" smtClean="0">
                <a:latin typeface="Times New Roman"/>
                <a:ea typeface="Times New Roman"/>
                <a:hlinkClick r:id="rId6"/>
              </a:rPr>
              <a:t>://react.io/docs</a:t>
            </a:r>
            <a:endParaRPr lang="en-US" dirty="0">
              <a:latin typeface="Times New Roman"/>
              <a:ea typeface="Times New Roman"/>
            </a:endParaRPr>
          </a:p>
          <a:p>
            <a:pPr marL="342900" lvl="0" indent="-342900" algn="just">
              <a:spcBef>
                <a:spcPts val="35"/>
              </a:spcBef>
              <a:spcAft>
                <a:spcPts val="0"/>
              </a:spcAft>
              <a:buFont typeface="Symbol"/>
              <a:buBlip>
                <a:blip r:embed="rId3"/>
              </a:buBlip>
            </a:pPr>
            <a:r>
              <a:rPr lang="en-US" dirty="0">
                <a:latin typeface="Times New Roman"/>
                <a:ea typeface="Times New Roman"/>
                <a:hlinkClick r:id="rId7"/>
              </a:rPr>
              <a:t>https://javaee.github.io/javaee-spec/javadocs</a:t>
            </a:r>
            <a:r>
              <a:rPr lang="en-US" dirty="0" smtClean="0">
                <a:latin typeface="Times New Roman"/>
                <a:ea typeface="Times New Roman"/>
                <a:hlinkClick r:id="rId7"/>
              </a:rPr>
              <a:t>/</a:t>
            </a:r>
            <a:endParaRPr lang="en-US" dirty="0" smtClean="0">
              <a:latin typeface="Times New Roman"/>
              <a:ea typeface="Times New Roman"/>
            </a:endParaRPr>
          </a:p>
          <a:p>
            <a:pPr marL="342900" lvl="0" indent="-342900" algn="just">
              <a:spcBef>
                <a:spcPts val="35"/>
              </a:spcBef>
              <a:spcAft>
                <a:spcPts val="0"/>
              </a:spcAft>
              <a:buFont typeface="Symbol"/>
              <a:buBlip>
                <a:blip r:embed="rId3"/>
              </a:buBlip>
            </a:pPr>
            <a:r>
              <a:rPr lang="en-US" dirty="0">
                <a:latin typeface="Times New Roman"/>
                <a:ea typeface="Times New Roman"/>
                <a:hlinkClick r:id="rId8"/>
              </a:rPr>
              <a:t>https://online.visual-paradigm.com</a:t>
            </a:r>
            <a:r>
              <a:rPr lang="en-US" dirty="0" smtClean="0">
                <a:latin typeface="Times New Roman"/>
                <a:ea typeface="Times New Roman"/>
                <a:hlinkClick r:id="rId8"/>
              </a:rPr>
              <a:t>/</a:t>
            </a:r>
            <a:endParaRPr lang="en-US" dirty="0" smtClean="0">
              <a:latin typeface="Times New Roman"/>
              <a:ea typeface="Times New Roman"/>
            </a:endParaRPr>
          </a:p>
          <a:p>
            <a:pPr marL="342900" lvl="0" indent="-342900" algn="just">
              <a:spcBef>
                <a:spcPts val="35"/>
              </a:spcBef>
              <a:spcAft>
                <a:spcPts val="0"/>
              </a:spcAft>
              <a:buFont typeface="Symbol"/>
              <a:buBlip>
                <a:blip r:embed="rId3"/>
              </a:buBlip>
            </a:pPr>
            <a:r>
              <a:rPr lang="en-US" dirty="0">
                <a:latin typeface="Times New Roman"/>
                <a:ea typeface="Times New Roman"/>
              </a:rPr>
              <a:t>https://www.geeksforgeeks.org/</a:t>
            </a:r>
          </a:p>
          <a:p>
            <a:pPr marL="342900" lvl="0" indent="-342900" algn="just">
              <a:spcBef>
                <a:spcPts val="35"/>
              </a:spcBef>
              <a:spcAft>
                <a:spcPts val="0"/>
              </a:spcAft>
              <a:buFont typeface="Symbol"/>
              <a:buBlip>
                <a:blip r:embed="rId3"/>
              </a:buBlip>
            </a:pPr>
            <a:endParaRPr lang="en-US" dirty="0">
              <a:latin typeface="Times New Roman"/>
              <a:ea typeface="Times New Roman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5CF5BDA4-10C7-46A6-AC30-523A3FC438AC}"/>
              </a:ext>
            </a:extLst>
          </p:cNvPr>
          <p:cNvSpPr txBox="1"/>
          <p:nvPr/>
        </p:nvSpPr>
        <p:spPr>
          <a:xfrm>
            <a:off x="1881053" y="258121"/>
            <a:ext cx="7159330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sz="4800" b="1" dirty="0">
                <a:solidFill>
                  <a:schemeClr val="accent1"/>
                </a:solidFill>
                <a:latin typeface="+mj-lt"/>
                <a:cs typeface="Arial" pitchFamily="34" charset="0"/>
              </a:rPr>
              <a:t>         </a:t>
            </a:r>
            <a:r>
              <a:rPr lang="en-GB" altLang="ko-KR" sz="48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+mj-lt"/>
                <a:cs typeface="Arial" pitchFamily="34" charset="0"/>
              </a:rPr>
              <a:t> References</a:t>
            </a:r>
            <a:endParaRPr lang="ko-KR" altLang="en-US" sz="4800" b="1" dirty="0">
              <a:solidFill>
                <a:schemeClr val="accent1">
                  <a:lumMod val="40000"/>
                  <a:lumOff val="60000"/>
                </a:schemeClr>
              </a:solidFill>
              <a:latin typeface="+mj-lt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000" r="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="" xmlns:a16="http://schemas.microsoft.com/office/drawing/2014/main" id="{95BA3FA5-FA57-4313-9DF4-64E137512FCB}"/>
              </a:ext>
            </a:extLst>
          </p:cNvPr>
          <p:cNvGrpSpPr/>
          <p:nvPr/>
        </p:nvGrpSpPr>
        <p:grpSpPr>
          <a:xfrm>
            <a:off x="3894993" y="5995312"/>
            <a:ext cx="12192000" cy="1205491"/>
            <a:chOff x="74" y="4798613"/>
            <a:chExt cx="12192000" cy="1205491"/>
          </a:xfrm>
        </p:grpSpPr>
        <p:sp>
          <p:nvSpPr>
            <p:cNvPr id="2" name="TextBox 1">
              <a:extLst>
                <a:ext uri="{FF2B5EF4-FFF2-40B4-BE49-F238E27FC236}">
                  <a16:creationId xmlns="" xmlns:a16="http://schemas.microsoft.com/office/drawing/2014/main" id="{29E2714A-BE29-4E83-A155-D5802C472B0A}"/>
                </a:ext>
              </a:extLst>
            </p:cNvPr>
            <p:cNvSpPr txBox="1"/>
            <p:nvPr/>
          </p:nvSpPr>
          <p:spPr>
            <a:xfrm>
              <a:off x="74" y="4798613"/>
              <a:ext cx="12192000" cy="101566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6000" dirty="0">
                  <a:cs typeface="Arial" pitchFamily="34" charset="0"/>
                </a:rPr>
                <a:t>THANK YOU</a:t>
              </a:r>
              <a:endParaRPr lang="ko-KR" altLang="en-US" sz="6000" dirty="0">
                <a:cs typeface="Arial" pitchFamily="34" charset="0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="" xmlns:a16="http://schemas.microsoft.com/office/drawing/2014/main" id="{279A9243-91CB-437D-9D82-6D402B13F59A}"/>
                </a:ext>
              </a:extLst>
            </p:cNvPr>
            <p:cNvSpPr txBox="1"/>
            <p:nvPr/>
          </p:nvSpPr>
          <p:spPr>
            <a:xfrm>
              <a:off x="148" y="5624448"/>
              <a:ext cx="12191852" cy="37965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endParaRPr lang="ko-KR" altLang="en-US" sz="1867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41158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5CF5BDA4-10C7-46A6-AC30-523A3FC438AC}"/>
              </a:ext>
            </a:extLst>
          </p:cNvPr>
          <p:cNvSpPr txBox="1"/>
          <p:nvPr/>
        </p:nvSpPr>
        <p:spPr>
          <a:xfrm>
            <a:off x="2194562" y="167472"/>
            <a:ext cx="7159330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altLang="ko-KR" sz="54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+mj-lt"/>
                <a:cs typeface="Arial" pitchFamily="34" charset="0"/>
              </a:rPr>
              <a:t>          </a:t>
            </a:r>
            <a:r>
              <a:rPr lang="en-GB" altLang="ko-KR" sz="5400" b="1" dirty="0">
                <a:solidFill>
                  <a:schemeClr val="accent1">
                    <a:lumMod val="50000"/>
                  </a:schemeClr>
                </a:solidFill>
                <a:latin typeface="+mj-lt"/>
                <a:cs typeface="Arial" pitchFamily="34" charset="0"/>
              </a:rPr>
              <a:t>Introduction</a:t>
            </a:r>
            <a:endParaRPr lang="ko-KR" altLang="en-US" sz="5400" b="1" dirty="0">
              <a:solidFill>
                <a:schemeClr val="accent1">
                  <a:lumMod val="50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19545" y="2036619"/>
            <a:ext cx="1126374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b="1" dirty="0"/>
              <a:t>Annapurna food Portal is a web system that provides the </a:t>
            </a:r>
            <a:r>
              <a:rPr lang="en-US" sz="2400" b="1" dirty="0" smtClean="0"/>
              <a:t>function and features to authenticate and identify the customers(users</a:t>
            </a:r>
            <a:r>
              <a:rPr lang="en-US" sz="2400" b="1" dirty="0"/>
              <a:t>),restaurant managers and delivery persons. Portal provide user with easy, personalized web-interface for facilitating access to restaurant information and food services that are of primary relevance and interests to the users. Annapurna food Portal is nothing but a portal which thinks customers as the main target users and provides so many useful services to customers at a single place. It helps to deliver various cuisine from various restaurant to customers with the help of delivery person.</a:t>
            </a:r>
          </a:p>
          <a:p>
            <a:endParaRPr lang="en-IN" sz="24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C9311264-372A-4326-97EC-9A0EC55610B4}"/>
              </a:ext>
            </a:extLst>
          </p:cNvPr>
          <p:cNvSpPr txBox="1"/>
          <p:nvPr/>
        </p:nvSpPr>
        <p:spPr>
          <a:xfrm>
            <a:off x="242047" y="2271395"/>
            <a:ext cx="112373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000" dirty="0" smtClean="0">
                <a:cs typeface="Arial" pitchFamily="34" charset="0"/>
              </a:rPr>
              <a:t>Various people where not able to visit the hotel due to their physical disabilities and the rush at the restaurant so to ease their difficulties.</a:t>
            </a:r>
            <a:endParaRPr lang="en-US" altLang="ko-KR" sz="2000" dirty="0">
              <a:cs typeface="Arial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AC78A5D7-01DA-4270-B210-34E6FA47678F}"/>
              </a:ext>
            </a:extLst>
          </p:cNvPr>
          <p:cNvSpPr txBox="1"/>
          <p:nvPr/>
        </p:nvSpPr>
        <p:spPr>
          <a:xfrm>
            <a:off x="242047" y="3308325"/>
            <a:ext cx="112634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000" dirty="0" smtClean="0">
                <a:cs typeface="Arial" pitchFamily="34" charset="0"/>
              </a:rPr>
              <a:t>To provide employment opportunity to various unemployed people, to get the employment. </a:t>
            </a:r>
            <a:endParaRPr lang="en-US" altLang="ko-KR" sz="2000" dirty="0">
              <a:cs typeface="Arial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81637828-380D-4ECF-8370-65FACB7001D9}"/>
              </a:ext>
            </a:extLst>
          </p:cNvPr>
          <p:cNvSpPr txBox="1"/>
          <p:nvPr/>
        </p:nvSpPr>
        <p:spPr>
          <a:xfrm>
            <a:off x="237693" y="4063236"/>
            <a:ext cx="112242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000" dirty="0" smtClean="0">
                <a:cs typeface="Arial" pitchFamily="34" charset="0"/>
              </a:rPr>
              <a:t>It will help to taste the various famous food verities from various places at a single door . </a:t>
            </a:r>
            <a:r>
              <a:rPr lang="en-US" altLang="ko-KR" sz="1600" dirty="0" smtClean="0">
                <a:solidFill>
                  <a:schemeClr val="bg1"/>
                </a:solidFill>
                <a:cs typeface="Arial" pitchFamily="34" charset="0"/>
              </a:rPr>
              <a:t>.</a:t>
            </a:r>
            <a:endParaRPr lang="en-US" altLang="ko-KR" sz="16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4086EBB8-367D-4A3E-9C2A-B1C6BD1F9605}"/>
              </a:ext>
            </a:extLst>
          </p:cNvPr>
          <p:cNvSpPr txBox="1"/>
          <p:nvPr/>
        </p:nvSpPr>
        <p:spPr>
          <a:xfrm>
            <a:off x="242047" y="1378843"/>
            <a:ext cx="11219885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en-US" altLang="ko-KR" sz="2000" dirty="0">
                <a:cs typeface="Arial" pitchFamily="34" charset="0"/>
              </a:rPr>
              <a:t>Now a days </a:t>
            </a:r>
            <a:r>
              <a:rPr lang="en-US" altLang="ko-KR" sz="2000" dirty="0" smtClean="0">
                <a:cs typeface="Arial" pitchFamily="34" charset="0"/>
              </a:rPr>
              <a:t>people wants variety in their meals. Taste cuisine from other parts of their own state as well as food from outside their own state.</a:t>
            </a:r>
            <a:endParaRPr lang="en-US" altLang="ko-KR" sz="2000" dirty="0">
              <a:cs typeface="Arial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5CF5BDA4-10C7-46A6-AC30-523A3FC438AC}"/>
              </a:ext>
            </a:extLst>
          </p:cNvPr>
          <p:cNvSpPr txBox="1"/>
          <p:nvPr/>
        </p:nvSpPr>
        <p:spPr>
          <a:xfrm>
            <a:off x="1881053" y="258121"/>
            <a:ext cx="7159330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sz="4800" b="1" dirty="0">
                <a:latin typeface="+mj-lt"/>
                <a:cs typeface="Arial" pitchFamily="34" charset="0"/>
              </a:rPr>
              <a:t>          </a:t>
            </a:r>
            <a:r>
              <a:rPr lang="en-GB" altLang="ko-KR" sz="4800" b="1" dirty="0" smtClean="0">
                <a:latin typeface="+mj-lt"/>
                <a:cs typeface="Arial" pitchFamily="34" charset="0"/>
              </a:rPr>
              <a:t>     Motivation</a:t>
            </a:r>
            <a:endParaRPr lang="ko-KR" altLang="en-US" sz="4800" b="1" dirty="0">
              <a:latin typeface="+mj-lt"/>
              <a:cs typeface="Arial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81637828-380D-4ECF-8370-65FACB7001D9}"/>
              </a:ext>
            </a:extLst>
          </p:cNvPr>
          <p:cNvSpPr txBox="1"/>
          <p:nvPr/>
        </p:nvSpPr>
        <p:spPr>
          <a:xfrm>
            <a:off x="248577" y="4766633"/>
            <a:ext cx="112242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000" dirty="0" smtClean="0">
                <a:cs typeface="Arial" pitchFamily="34" charset="0"/>
              </a:rPr>
              <a:t>To reduce the extra resource consumption like electricity, over utilization of water ,reducing the global warming by providing door to door service with the help of electrical vehicle. </a:t>
            </a:r>
            <a:endParaRPr lang="en-US" altLang="ko-KR" sz="2000" dirty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9384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4000" b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81637828-380D-4ECF-8370-65FACB7001D9}"/>
              </a:ext>
            </a:extLst>
          </p:cNvPr>
          <p:cNvSpPr txBox="1"/>
          <p:nvPr/>
        </p:nvSpPr>
        <p:spPr>
          <a:xfrm>
            <a:off x="1411941" y="1411942"/>
            <a:ext cx="10390349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b="1" dirty="0"/>
              <a:t>The main purpose of this system, is to </a:t>
            </a:r>
            <a:r>
              <a:rPr lang="en-US" sz="2000" b="1" dirty="0" smtClean="0"/>
              <a:t>increase the awareness about various food available in an area . To make cross cultural awareness among the people and to generate the feeling of oneness . Provide on time delivery of foods.</a:t>
            </a:r>
          </a:p>
          <a:p>
            <a:pPr algn="just"/>
            <a:endParaRPr lang="en-US" sz="2000" b="1" dirty="0">
              <a:solidFill>
                <a:schemeClr val="bg1"/>
              </a:solidFill>
            </a:endParaRPr>
          </a:p>
          <a:p>
            <a:pPr algn="just"/>
            <a:r>
              <a:rPr lang="en-US" sz="2000" b="1" dirty="0"/>
              <a:t>In other words, our </a:t>
            </a:r>
            <a:r>
              <a:rPr lang="en-US" sz="2000" b="1" dirty="0" smtClean="0"/>
              <a:t>food </a:t>
            </a:r>
            <a:r>
              <a:rPr lang="en-US" sz="2000" b="1" dirty="0"/>
              <a:t>portal has, following objectives:</a:t>
            </a:r>
          </a:p>
          <a:p>
            <a:pPr algn="just"/>
            <a:endParaRPr lang="en-US" sz="2000" b="1" dirty="0">
              <a:solidFill>
                <a:schemeClr val="accent1"/>
              </a:solidFill>
            </a:endParaRPr>
          </a:p>
          <a:p>
            <a:pPr algn="just">
              <a:buFont typeface="Wingdings" pitchFamily="2" charset="2"/>
              <a:buChar char="Ø"/>
            </a:pPr>
            <a:r>
              <a:rPr lang="en-US" sz="2000" b="1" dirty="0"/>
              <a:t> Simple database is maintained.</a:t>
            </a:r>
          </a:p>
          <a:p>
            <a:pPr algn="just">
              <a:buFont typeface="Wingdings" pitchFamily="2" charset="2"/>
              <a:buChar char="Ø"/>
            </a:pPr>
            <a:endParaRPr lang="en-US" sz="2000" b="1" dirty="0">
              <a:solidFill>
                <a:schemeClr val="accent1"/>
              </a:solidFill>
            </a:endParaRPr>
          </a:p>
          <a:p>
            <a:pPr algn="just">
              <a:buFont typeface="Wingdings" pitchFamily="2" charset="2"/>
              <a:buChar char="Ø"/>
            </a:pPr>
            <a:r>
              <a:rPr lang="en-US" sz="2000" b="1" dirty="0"/>
              <a:t> Easy operations for the operator of the system. User interfaces are user accommodating and attractive; it takes very less time for the operator to use the system. </a:t>
            </a:r>
          </a:p>
          <a:p>
            <a:pPr algn="just">
              <a:buFont typeface="Wingdings" pitchFamily="2" charset="2"/>
              <a:buChar char="Ø"/>
            </a:pPr>
            <a:endParaRPr lang="en-US" sz="2000" b="1" dirty="0">
              <a:solidFill>
                <a:schemeClr val="bg1"/>
              </a:solidFill>
            </a:endParaRPr>
          </a:p>
          <a:p>
            <a:pPr algn="just">
              <a:buFont typeface="Arial" pitchFamily="34" charset="0"/>
              <a:buChar char="•"/>
            </a:pP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5CF5BDA4-10C7-46A6-AC30-523A3FC438AC}"/>
              </a:ext>
            </a:extLst>
          </p:cNvPr>
          <p:cNvSpPr txBox="1"/>
          <p:nvPr/>
        </p:nvSpPr>
        <p:spPr>
          <a:xfrm>
            <a:off x="1881053" y="258121"/>
            <a:ext cx="7159330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sz="4800" b="1" dirty="0">
                <a:solidFill>
                  <a:srgbClr val="FFC000"/>
                </a:solidFill>
                <a:latin typeface="+mj-lt"/>
                <a:cs typeface="Arial" pitchFamily="34" charset="0"/>
              </a:rPr>
              <a:t>         Objectives</a:t>
            </a:r>
            <a:endParaRPr lang="ko-KR" altLang="en-US" sz="4800" b="1" dirty="0">
              <a:solidFill>
                <a:srgbClr val="FFC000"/>
              </a:solidFill>
              <a:latin typeface="+mj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9384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93000">
              <a:srgbClr val="F9C436"/>
            </a:gs>
            <a:gs pos="41000">
              <a:schemeClr val="accent1"/>
            </a:gs>
            <a:gs pos="83000">
              <a:schemeClr val="accent1">
                <a:lumMod val="45000"/>
                <a:lumOff val="55000"/>
              </a:schemeClr>
            </a:gs>
            <a:gs pos="75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35FF190C-9050-4513-B716-DFBD01C2D166}"/>
              </a:ext>
            </a:extLst>
          </p:cNvPr>
          <p:cNvSpPr txBox="1"/>
          <p:nvPr/>
        </p:nvSpPr>
        <p:spPr>
          <a:xfrm>
            <a:off x="1386178" y="286742"/>
            <a:ext cx="8407177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altLang="ko-KR" sz="5400" b="1" dirty="0">
                <a:latin typeface="+mj-lt"/>
                <a:cs typeface="Arial" pitchFamily="34" charset="0"/>
              </a:rPr>
              <a:t>          Technology Used:</a:t>
            </a:r>
            <a:endParaRPr lang="ko-KR" altLang="en-US" sz="5400" b="1" dirty="0">
              <a:latin typeface="+mj-lt"/>
              <a:cs typeface="Arial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8C43EED7-95FC-4401-BCA8-766390090DE2}"/>
              </a:ext>
            </a:extLst>
          </p:cNvPr>
          <p:cNvSpPr/>
          <p:nvPr/>
        </p:nvSpPr>
        <p:spPr>
          <a:xfrm>
            <a:off x="1169894" y="2890391"/>
            <a:ext cx="10584784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4400" i="1" u="sng" dirty="0">
                <a:solidFill>
                  <a:srgbClr val="C00000"/>
                </a:solidFill>
              </a:rPr>
              <a:t>Front End: </a:t>
            </a:r>
            <a:r>
              <a:rPr lang="en-US" sz="4400" i="1" u="sng" dirty="0" smtClean="0">
                <a:solidFill>
                  <a:srgbClr val="C00000"/>
                </a:solidFill>
              </a:rPr>
              <a:t>React</a:t>
            </a:r>
            <a:endParaRPr lang="en-US" sz="4400" i="1" u="sng" dirty="0">
              <a:solidFill>
                <a:srgbClr val="C00000"/>
              </a:solidFill>
            </a:endParaRPr>
          </a:p>
          <a:p>
            <a:pPr algn="just"/>
            <a:r>
              <a:rPr lang="en-US" sz="4400" i="1" u="sng" dirty="0">
                <a:solidFill>
                  <a:srgbClr val="7030A0"/>
                </a:solidFill>
              </a:rPr>
              <a:t>Back End: Java Spring Boot API.</a:t>
            </a:r>
          </a:p>
        </p:txBody>
      </p:sp>
    </p:spTree>
    <p:extLst>
      <p:ext uri="{BB962C8B-B14F-4D97-AF65-F5344CB8AC3E}">
        <p14:creationId xmlns:p14="http://schemas.microsoft.com/office/powerpoint/2010/main" val="3943198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748502" y="0"/>
            <a:ext cx="755033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sz="6000" dirty="0">
                <a:solidFill>
                  <a:srgbClr val="FF0000"/>
                </a:solidFill>
              </a:rPr>
              <a:t>UML Diagrams</a:t>
            </a:r>
            <a:endParaRPr lang="en-US" sz="60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20">
          <a:fgClr>
            <a:schemeClr val="tx2">
              <a:lumMod val="40000"/>
              <a:lumOff val="6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6648994" y="653143"/>
            <a:ext cx="1280160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5CF5BDA4-10C7-46A6-AC30-523A3FC438AC}"/>
              </a:ext>
            </a:extLst>
          </p:cNvPr>
          <p:cNvSpPr txBox="1"/>
          <p:nvPr/>
        </p:nvSpPr>
        <p:spPr>
          <a:xfrm>
            <a:off x="1610363" y="58145"/>
            <a:ext cx="715933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altLang="ko-KR" sz="2000" b="1" dirty="0">
                <a:solidFill>
                  <a:srgbClr val="FF0000"/>
                </a:solidFill>
                <a:latin typeface="+mj-lt"/>
                <a:cs typeface="Arial" pitchFamily="34" charset="0"/>
              </a:rPr>
              <a:t>        E-R Diagram</a:t>
            </a:r>
            <a:endParaRPr lang="ko-KR" altLang="en-US" sz="2000" b="1" dirty="0">
              <a:solidFill>
                <a:srgbClr val="FF0000"/>
              </a:solidFill>
              <a:latin typeface="+mj-lt"/>
              <a:cs typeface="Arial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582135" y="-5395451"/>
            <a:ext cx="9620250" cy="1789655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782300" y="7734300"/>
            <a:ext cx="2228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ER Diagram</a:t>
            </a:r>
            <a:endParaRPr lang="en-IN" dirty="0"/>
          </a:p>
        </p:txBody>
      </p:sp>
      <p:sp>
        <p:nvSpPr>
          <p:cNvPr id="4" name="Rectangle 3"/>
          <p:cNvSpPr/>
          <p:nvPr/>
        </p:nvSpPr>
        <p:spPr>
          <a:xfrm>
            <a:off x="10782300" y="7734300"/>
            <a:ext cx="1638300" cy="36933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ER Diagram</a:t>
            </a:r>
            <a:endParaRPr lang="en-IN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5997119"/>
            <a:ext cx="1037190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sz="3600" dirty="0">
                <a:solidFill>
                  <a:srgbClr val="FF0000"/>
                </a:solidFill>
              </a:rPr>
              <a:t>E-R Diagram(</a:t>
            </a:r>
            <a:r>
              <a:rPr lang="en-GB" sz="3600" dirty="0" err="1">
                <a:solidFill>
                  <a:srgbClr val="FF0000"/>
                </a:solidFill>
              </a:rPr>
              <a:t>MySQL</a:t>
            </a:r>
            <a:r>
              <a:rPr lang="en-GB" sz="3600" dirty="0">
                <a:solidFill>
                  <a:srgbClr val="FF0000"/>
                </a:solidFill>
              </a:rPr>
              <a:t> Auto generated)</a:t>
            </a:r>
            <a:endParaRPr lang="en-US" sz="36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1.jpeg"/></Relationships>
</file>

<file path=ppt/theme/theme1.xml><?xml version="1.0" encoding="utf-8"?>
<a:theme xmlns:a="http://schemas.openxmlformats.org/drawingml/2006/main" name="Contents Slide Master">
  <a:themeElements>
    <a:clrScheme name="ALLPPT- BURGER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8BA16"/>
      </a:accent1>
      <a:accent2>
        <a:srgbClr val="454545"/>
      </a:accent2>
      <a:accent3>
        <a:srgbClr val="F8BA16"/>
      </a:accent3>
      <a:accent4>
        <a:srgbClr val="454545"/>
      </a:accent4>
      <a:accent5>
        <a:srgbClr val="F8BA16"/>
      </a:accent5>
      <a:accent6>
        <a:srgbClr val="454545"/>
      </a:accent6>
      <a:hlink>
        <a:srgbClr val="454545"/>
      </a:hlink>
      <a:folHlink>
        <a:srgbClr val="454545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ection Break Slide Master">
  <a:themeElements>
    <a:clrScheme name="ALLPPT- BURGER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8BA16"/>
      </a:accent1>
      <a:accent2>
        <a:srgbClr val="454545"/>
      </a:accent2>
      <a:accent3>
        <a:srgbClr val="F8BA16"/>
      </a:accent3>
      <a:accent4>
        <a:srgbClr val="454545"/>
      </a:accent4>
      <a:accent5>
        <a:srgbClr val="F8BA16"/>
      </a:accent5>
      <a:accent6>
        <a:srgbClr val="454545"/>
      </a:accent6>
      <a:hlink>
        <a:srgbClr val="454545"/>
      </a:hlink>
      <a:folHlink>
        <a:srgbClr val="454545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99CB38"/>
      </a:accent1>
      <a:accent2>
        <a:srgbClr val="63A537"/>
      </a:accent2>
      <a:accent3>
        <a:srgbClr val="E6D024"/>
      </a:accent3>
      <a:accent4>
        <a:srgbClr val="CC9700"/>
      </a:accent4>
      <a:accent5>
        <a:srgbClr val="4EB3CF"/>
      </a:accent5>
      <a:accent6>
        <a:srgbClr val="378DA6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29F68FFC-748B-4FC3-BF39-7F84A6D5840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5862</TotalTime>
  <Words>707</Words>
  <Application>Microsoft Office PowerPoint</Application>
  <PresentationFormat>Widescreen</PresentationFormat>
  <Paragraphs>107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26</vt:i4>
      </vt:variant>
    </vt:vector>
  </HeadingPairs>
  <TitlesOfParts>
    <vt:vector size="39" baseType="lpstr">
      <vt:lpstr>Arial Unicode MS</vt:lpstr>
      <vt:lpstr>Arial</vt:lpstr>
      <vt:lpstr>HY얕은샘물M</vt:lpstr>
      <vt:lpstr>Symbol</vt:lpstr>
      <vt:lpstr>Times New Roman</vt:lpstr>
      <vt:lpstr>Tw Cen MT</vt:lpstr>
      <vt:lpstr>Tw Cen MT Condensed</vt:lpstr>
      <vt:lpstr>Wingdings</vt:lpstr>
      <vt:lpstr>Wingdings 2</vt:lpstr>
      <vt:lpstr>Wingdings 3</vt:lpstr>
      <vt:lpstr>Contents Slide Master</vt:lpstr>
      <vt:lpstr>Section Break Slide Master</vt:lpstr>
      <vt:lpstr>Integral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ADMIN</cp:lastModifiedBy>
  <cp:revision>230</cp:revision>
  <dcterms:created xsi:type="dcterms:W3CDTF">2020-01-20T05:08:25Z</dcterms:created>
  <dcterms:modified xsi:type="dcterms:W3CDTF">2023-03-08T09:56:41Z</dcterms:modified>
</cp:coreProperties>
</file>